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1" r:id="rId1"/>
  </p:sldMasterIdLst>
  <p:notesMasterIdLst>
    <p:notesMasterId r:id="rId65"/>
  </p:notesMasterIdLst>
  <p:handoutMasterIdLst>
    <p:handoutMasterId r:id="rId66"/>
  </p:handoutMasterIdLst>
  <p:sldIdLst>
    <p:sldId id="267" r:id="rId2"/>
    <p:sldId id="268" r:id="rId3"/>
    <p:sldId id="287" r:id="rId4"/>
    <p:sldId id="325" r:id="rId5"/>
    <p:sldId id="284" r:id="rId6"/>
    <p:sldId id="326" r:id="rId7"/>
    <p:sldId id="288" r:id="rId8"/>
    <p:sldId id="270" r:id="rId9"/>
    <p:sldId id="327" r:id="rId10"/>
    <p:sldId id="271" r:id="rId11"/>
    <p:sldId id="273" r:id="rId12"/>
    <p:sldId id="272" r:id="rId13"/>
    <p:sldId id="290" r:id="rId14"/>
    <p:sldId id="291" r:id="rId15"/>
    <p:sldId id="274" r:id="rId16"/>
    <p:sldId id="333" r:id="rId17"/>
    <p:sldId id="292" r:id="rId18"/>
    <p:sldId id="275" r:id="rId19"/>
    <p:sldId id="334" r:id="rId20"/>
    <p:sldId id="293" r:id="rId21"/>
    <p:sldId id="294" r:id="rId22"/>
    <p:sldId id="295" r:id="rId23"/>
    <p:sldId id="296" r:id="rId24"/>
    <p:sldId id="328" r:id="rId25"/>
    <p:sldId id="276" r:id="rId26"/>
    <p:sldId id="315" r:id="rId27"/>
    <p:sldId id="335" r:id="rId28"/>
    <p:sldId id="316" r:id="rId29"/>
    <p:sldId id="354" r:id="rId30"/>
    <p:sldId id="355" r:id="rId31"/>
    <p:sldId id="301" r:id="rId32"/>
    <p:sldId id="329" r:id="rId33"/>
    <p:sldId id="302" r:id="rId34"/>
    <p:sldId id="303" r:id="rId35"/>
    <p:sldId id="304" r:id="rId36"/>
    <p:sldId id="349" r:id="rId37"/>
    <p:sldId id="350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298" r:id="rId47"/>
    <p:sldId id="336" r:id="rId48"/>
    <p:sldId id="356" r:id="rId49"/>
    <p:sldId id="313" r:id="rId50"/>
    <p:sldId id="330" r:id="rId51"/>
    <p:sldId id="314" r:id="rId52"/>
    <p:sldId id="317" r:id="rId53"/>
    <p:sldId id="318" r:id="rId54"/>
    <p:sldId id="331" r:id="rId55"/>
    <p:sldId id="319" r:id="rId56"/>
    <p:sldId id="320" r:id="rId57"/>
    <p:sldId id="332" r:id="rId58"/>
    <p:sldId id="280" r:id="rId59"/>
    <p:sldId id="324" r:id="rId60"/>
    <p:sldId id="322" r:id="rId61"/>
    <p:sldId id="283" r:id="rId62"/>
    <p:sldId id="352" r:id="rId63"/>
    <p:sldId id="353" r:id="rId6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94" autoAdjust="0"/>
    <p:restoredTop sz="94710" autoAdjust="0"/>
  </p:normalViewPr>
  <p:slideViewPr>
    <p:cSldViewPr showGuides="1">
      <p:cViewPr varScale="1">
        <p:scale>
          <a:sx n="84" d="100"/>
          <a:sy n="84" d="100"/>
        </p:scale>
        <p:origin x="192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768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19D5CFB-26DD-A242-A5AB-AFBDC59BA0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9BFA787-929C-2544-8297-02F43F15AB7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59B8D4-81E5-604A-83E3-084EF351E34C}" type="datetime4">
              <a:rPr lang="en-US" altLang="zh-TW"/>
              <a:pPr>
                <a:defRPr/>
              </a:pPr>
              <a:t>September 3, 2024</a:t>
            </a:fld>
            <a:endParaRPr lang="en-US" altLang="zh-TW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BC50CCFE-E150-8B43-8A9E-34098584F1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5A73E4C-5EE9-3E46-BD43-A395716BE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3C875C1B-E2EA-784D-BFA9-0FA7399298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433751A-905B-F144-B1F3-49EA5503B9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DBD6F61-7557-7840-8E44-AE961A1653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FE22F76-36D0-D340-90BC-C478DF6664CD}" type="datetime4">
              <a:rPr lang="en-US" altLang="zh-TW"/>
              <a:pPr>
                <a:defRPr/>
              </a:pPr>
              <a:t>September 3, 2024</a:t>
            </a:fld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D121CC2-9E9F-4013-EE56-F7FAEC227E1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B70C6B7-7C70-2A49-99FF-861A957FE4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7C9C6072-3B0F-8644-9BD6-DFC51AA78D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8F10EDC5-5C63-F14E-BD8A-C573F0BEDE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4BE7A130-82D6-164C-AC99-5746441515A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71FED69-DC50-65A2-EA62-B76D193671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33749AB-06C1-5B5D-AFF5-839DF7A0E3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5304C0-959E-7D40-966D-27D6AA8DBEC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8" name="Rectangle 6">
            <a:extLst>
              <a:ext uri="{FF2B5EF4-FFF2-40B4-BE49-F238E27FC236}">
                <a16:creationId xmlns:a16="http://schemas.microsoft.com/office/drawing/2014/main" id="{B1164E35-CAE0-8CA6-01BA-01C6DFF540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149" name="Rectangle 7">
            <a:extLst>
              <a:ext uri="{FF2B5EF4-FFF2-40B4-BE49-F238E27FC236}">
                <a16:creationId xmlns:a16="http://schemas.microsoft.com/office/drawing/2014/main" id="{426F3907-F049-7F9F-0DF8-83FD2E3F98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C684A6-BC22-7B44-A9E2-52F2FC88EA14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0" name="Rectangle 2">
            <a:extLst>
              <a:ext uri="{FF2B5EF4-FFF2-40B4-BE49-F238E27FC236}">
                <a16:creationId xmlns:a16="http://schemas.microsoft.com/office/drawing/2014/main" id="{FD47D102-0ED5-A6C1-4F50-D899820C7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1" name="Rectangle 3">
            <a:extLst>
              <a:ext uri="{FF2B5EF4-FFF2-40B4-BE49-F238E27FC236}">
                <a16:creationId xmlns:a16="http://schemas.microsoft.com/office/drawing/2014/main" id="{A15A690E-606C-2152-D900-425CE92E6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3EAB63D-2AF3-2595-8097-3340EB912C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F7FABD4-6347-7140-3403-09B4F52C1A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979110-0179-5942-9DA3-45D08508335F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AC72AE8F-B4BC-229C-524A-4CB335BE4B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7653" name="Rectangle 7">
            <a:extLst>
              <a:ext uri="{FF2B5EF4-FFF2-40B4-BE49-F238E27FC236}">
                <a16:creationId xmlns:a16="http://schemas.microsoft.com/office/drawing/2014/main" id="{B9DA1B13-1EC7-5389-7DD1-42B5DCDD2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A674B5-74A5-934F-874A-5789774C5A32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4" name="Rectangle 2">
            <a:extLst>
              <a:ext uri="{FF2B5EF4-FFF2-40B4-BE49-F238E27FC236}">
                <a16:creationId xmlns:a16="http://schemas.microsoft.com/office/drawing/2014/main" id="{7CAB0425-C40E-F581-F57A-07FFAAC8A9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>
            <a:extLst>
              <a:ext uri="{FF2B5EF4-FFF2-40B4-BE49-F238E27FC236}">
                <a16:creationId xmlns:a16="http://schemas.microsoft.com/office/drawing/2014/main" id="{E90967E0-A544-8B5E-062D-D60972610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6748708-EE9D-0C95-BC85-DCD7C92443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B3280C7-F38F-F3F3-2260-4026309A54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4AAC15-822A-A642-9D10-8EB4F60CEFD4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71520282-4871-59BD-FBE0-6F3F5E65C9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9701" name="Rectangle 7">
            <a:extLst>
              <a:ext uri="{FF2B5EF4-FFF2-40B4-BE49-F238E27FC236}">
                <a16:creationId xmlns:a16="http://schemas.microsoft.com/office/drawing/2014/main" id="{9B702191-4232-FD40-AC55-9B37F923F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2AD762-B12A-BD44-9BAE-E72C6540D27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2" name="Rectangle 2">
            <a:extLst>
              <a:ext uri="{FF2B5EF4-FFF2-40B4-BE49-F238E27FC236}">
                <a16:creationId xmlns:a16="http://schemas.microsoft.com/office/drawing/2014/main" id="{E6A12FD5-A650-4743-8B78-7F72246E8E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CAABF190-0491-BE51-61B3-9F4A312A1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B6A2CA3-41D5-43EE-E421-3962817694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55388FD-D6CB-26DD-7D68-242A5DF80E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D7517F-133C-5E47-89E1-6502450A8215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EC441ACC-C5F0-3B5F-DF15-B9C782B890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1749" name="Rectangle 7">
            <a:extLst>
              <a:ext uri="{FF2B5EF4-FFF2-40B4-BE49-F238E27FC236}">
                <a16:creationId xmlns:a16="http://schemas.microsoft.com/office/drawing/2014/main" id="{9712969E-6F1B-7FB5-B0B0-9FA8BF5CD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FE7AC8-8CD2-DE4A-BE10-78DF54289835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0" name="Rectangle 2">
            <a:extLst>
              <a:ext uri="{FF2B5EF4-FFF2-40B4-BE49-F238E27FC236}">
                <a16:creationId xmlns:a16="http://schemas.microsoft.com/office/drawing/2014/main" id="{A8D99940-8235-3667-2A44-6109B39D8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>
            <a:extLst>
              <a:ext uri="{FF2B5EF4-FFF2-40B4-BE49-F238E27FC236}">
                <a16:creationId xmlns:a16="http://schemas.microsoft.com/office/drawing/2014/main" id="{94689507-D27E-8414-A209-47589283A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DB87074-7D44-1EC1-2AE2-0A56CCDA75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D7491ED-2B04-DE8A-FD06-C92F9FA4B5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F27AEB-B7F9-DD4B-B605-EEBC5A206629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8E523400-CECA-DD2E-8343-01831AB4BD8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1749" name="Rectangle 7">
            <a:extLst>
              <a:ext uri="{FF2B5EF4-FFF2-40B4-BE49-F238E27FC236}">
                <a16:creationId xmlns:a16="http://schemas.microsoft.com/office/drawing/2014/main" id="{02ECDDD2-6654-E997-77DE-CBEB8E077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575D58-3E9D-0149-9B58-3B4B2F5579B1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0" name="Rectangle 2">
            <a:extLst>
              <a:ext uri="{FF2B5EF4-FFF2-40B4-BE49-F238E27FC236}">
                <a16:creationId xmlns:a16="http://schemas.microsoft.com/office/drawing/2014/main" id="{3E4F3050-2A8C-21B0-2938-F6AF9D5A87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>
            <a:extLst>
              <a:ext uri="{FF2B5EF4-FFF2-40B4-BE49-F238E27FC236}">
                <a16:creationId xmlns:a16="http://schemas.microsoft.com/office/drawing/2014/main" id="{B5C76642-A08E-7B19-5CDE-DF2D9017BE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EA1EACB-4825-2B1A-E22A-2C1FA50EE1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BB635D6-44FF-3283-3C75-9274BEE660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9ED72B-F9F4-7B40-BF26-11FA3FB96CB8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C4D25C96-3DA8-EB37-AF14-4F02892DA8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3797" name="Rectangle 7">
            <a:extLst>
              <a:ext uri="{FF2B5EF4-FFF2-40B4-BE49-F238E27FC236}">
                <a16:creationId xmlns:a16="http://schemas.microsoft.com/office/drawing/2014/main" id="{2C34F249-ADA1-722F-2828-E91454E6D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E61BCE-9AF9-744C-ACF9-DCDBDE5C97E6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8" name="Rectangle 2">
            <a:extLst>
              <a:ext uri="{FF2B5EF4-FFF2-40B4-BE49-F238E27FC236}">
                <a16:creationId xmlns:a16="http://schemas.microsoft.com/office/drawing/2014/main" id="{1EAF2442-9DD4-66EB-43C8-72C88B483A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>
            <a:extLst>
              <a:ext uri="{FF2B5EF4-FFF2-40B4-BE49-F238E27FC236}">
                <a16:creationId xmlns:a16="http://schemas.microsoft.com/office/drawing/2014/main" id="{14D8E2F9-8ECA-D9DB-1B82-F05753E40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23A2FEB-B3DF-366A-19CC-47B071A65D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1C800E6-6F66-1088-0C42-43D91272E1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94F257-E452-1647-A9D9-FC7D7E93146B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83E2C97B-93E2-2B2F-F9F9-F7D41670A0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F171FD7F-5EEB-E8EB-6502-17416ED90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51976B-7BBC-1448-806B-3733806F5E85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D5FF17FF-3EDD-C68A-79D6-26FE2F7FC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>
            <a:extLst>
              <a:ext uri="{FF2B5EF4-FFF2-40B4-BE49-F238E27FC236}">
                <a16:creationId xmlns:a16="http://schemas.microsoft.com/office/drawing/2014/main" id="{EFCB4B66-A770-E918-607A-93D51F01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C07AFA6-55A4-FDB1-B4F0-5F16BB33EF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82F3F64-7AD3-1169-2309-577F13B5F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DA52AC-E92B-C04A-BE59-949AEB272B1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C99578EE-0DB8-3482-0DFC-48544FECAF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381773CC-4279-239C-134F-5EE1018525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5ACEF5-8E11-6A47-B5BE-435AB4B4DEDD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A58DFC76-20E2-D19A-7C83-5D61DDC457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>
            <a:extLst>
              <a:ext uri="{FF2B5EF4-FFF2-40B4-BE49-F238E27FC236}">
                <a16:creationId xmlns:a16="http://schemas.microsoft.com/office/drawing/2014/main" id="{E49B8455-1E8F-7F02-CB5B-C5E2109B7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5ACCA78-AC98-47C5-896A-08F2C47927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D1BC944-17E4-C09B-7B4A-9624B8DF9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251749-767D-4346-9ABF-6A55E2FCF23D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2" name="Rectangle 6">
            <a:extLst>
              <a:ext uri="{FF2B5EF4-FFF2-40B4-BE49-F238E27FC236}">
                <a16:creationId xmlns:a16="http://schemas.microsoft.com/office/drawing/2014/main" id="{43FB177B-2928-AA09-B88E-8CD90C02669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7893" name="Rectangle 7">
            <a:extLst>
              <a:ext uri="{FF2B5EF4-FFF2-40B4-BE49-F238E27FC236}">
                <a16:creationId xmlns:a16="http://schemas.microsoft.com/office/drawing/2014/main" id="{A4C51F1C-2477-3024-814C-06FB33B7B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DFA58C-C530-ED49-8845-0FDA1EAF2C3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4" name="Rectangle 2">
            <a:extLst>
              <a:ext uri="{FF2B5EF4-FFF2-40B4-BE49-F238E27FC236}">
                <a16:creationId xmlns:a16="http://schemas.microsoft.com/office/drawing/2014/main" id="{8A60537B-96E4-4604-F1C0-38FA404A2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>
            <a:extLst>
              <a:ext uri="{FF2B5EF4-FFF2-40B4-BE49-F238E27FC236}">
                <a16:creationId xmlns:a16="http://schemas.microsoft.com/office/drawing/2014/main" id="{E352585B-F152-1D7A-9932-390BE3410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1585348-40A7-1D82-835E-50AC8A4F13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5474DEF-2E00-B5D2-5DF7-1E75A611F6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880B7B-8333-BC4B-B344-92A30FB3CC6B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0" name="Rectangle 6">
            <a:extLst>
              <a:ext uri="{FF2B5EF4-FFF2-40B4-BE49-F238E27FC236}">
                <a16:creationId xmlns:a16="http://schemas.microsoft.com/office/drawing/2014/main" id="{DF9E7A46-A7CE-5411-2CB0-64CB31D625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51CB5186-BDFC-A5AC-1AB0-7DD29D2EED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FF32A0-CC77-2044-AFE9-70097A452426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2" name="Rectangle 2">
            <a:extLst>
              <a:ext uri="{FF2B5EF4-FFF2-40B4-BE49-F238E27FC236}">
                <a16:creationId xmlns:a16="http://schemas.microsoft.com/office/drawing/2014/main" id="{64CD8BA9-11B0-1F60-50F3-2462B4FC02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>
            <a:extLst>
              <a:ext uri="{FF2B5EF4-FFF2-40B4-BE49-F238E27FC236}">
                <a16:creationId xmlns:a16="http://schemas.microsoft.com/office/drawing/2014/main" id="{BAEB9C9F-1647-D143-9D0D-56962A5C7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7D8F4C2-366F-39BB-9ACE-C0DE47D061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208B631-2666-3405-5DA4-7B41EA0B321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57393-161D-BA41-945B-C741FE0063E6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78186416-A8D5-AE25-3F62-9EC5B746A99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1989" name="Rectangle 7">
            <a:extLst>
              <a:ext uri="{FF2B5EF4-FFF2-40B4-BE49-F238E27FC236}">
                <a16:creationId xmlns:a16="http://schemas.microsoft.com/office/drawing/2014/main" id="{781AC837-8C55-B744-39C5-A1A656A29B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9BF065-84AB-1A48-8909-FA4121C5C56C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90" name="Rectangle 2">
            <a:extLst>
              <a:ext uri="{FF2B5EF4-FFF2-40B4-BE49-F238E27FC236}">
                <a16:creationId xmlns:a16="http://schemas.microsoft.com/office/drawing/2014/main" id="{618F318C-1F1A-229E-A423-D71058396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>
            <a:extLst>
              <a:ext uri="{FF2B5EF4-FFF2-40B4-BE49-F238E27FC236}">
                <a16:creationId xmlns:a16="http://schemas.microsoft.com/office/drawing/2014/main" id="{126C911C-524B-3CD3-0776-2C99006E0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F8DEF71-BC82-5CED-2BE0-60C5DD08CA1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11083D8-08ED-CA64-DE61-29E67C8F68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69B235-980E-714F-A469-ED2EE8B70A98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6" name="Rectangle 6">
            <a:extLst>
              <a:ext uri="{FF2B5EF4-FFF2-40B4-BE49-F238E27FC236}">
                <a16:creationId xmlns:a16="http://schemas.microsoft.com/office/drawing/2014/main" id="{10DD45BD-A1B0-070E-992B-FAB3BE089E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7" name="Rectangle 7">
            <a:extLst>
              <a:ext uri="{FF2B5EF4-FFF2-40B4-BE49-F238E27FC236}">
                <a16:creationId xmlns:a16="http://schemas.microsoft.com/office/drawing/2014/main" id="{095D10D1-7505-4312-EAB9-1B2978436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AA2C11-7B7F-594A-B4AD-EF90A3922BA0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8" name="Rectangle 2">
            <a:extLst>
              <a:ext uri="{FF2B5EF4-FFF2-40B4-BE49-F238E27FC236}">
                <a16:creationId xmlns:a16="http://schemas.microsoft.com/office/drawing/2014/main" id="{FED49EDF-698C-83D1-230D-397A85420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9" name="Rectangle 3">
            <a:extLst>
              <a:ext uri="{FF2B5EF4-FFF2-40B4-BE49-F238E27FC236}">
                <a16:creationId xmlns:a16="http://schemas.microsoft.com/office/drawing/2014/main" id="{C648BF16-65CA-2A74-6247-5277FC5D0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A1744EB-43FA-0469-848A-7517DD58E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2A8D2D9-5C15-0DD5-8B9E-CC735D9EE07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52B72-9079-F045-A84E-7A7000F43B9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6" name="Rectangle 6">
            <a:extLst>
              <a:ext uri="{FF2B5EF4-FFF2-40B4-BE49-F238E27FC236}">
                <a16:creationId xmlns:a16="http://schemas.microsoft.com/office/drawing/2014/main" id="{8DF84A4A-A0FF-1413-5F7C-61BEB59DE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4037" name="Rectangle 7">
            <a:extLst>
              <a:ext uri="{FF2B5EF4-FFF2-40B4-BE49-F238E27FC236}">
                <a16:creationId xmlns:a16="http://schemas.microsoft.com/office/drawing/2014/main" id="{1D1891F3-3276-62B3-0E75-BBBD86F5A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D22693-F295-B04F-95A5-E9625C36A945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8" name="Rectangle 2">
            <a:extLst>
              <a:ext uri="{FF2B5EF4-FFF2-40B4-BE49-F238E27FC236}">
                <a16:creationId xmlns:a16="http://schemas.microsoft.com/office/drawing/2014/main" id="{159A6F8F-C85D-E4A5-5AD3-CB66E2745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>
            <a:extLst>
              <a:ext uri="{FF2B5EF4-FFF2-40B4-BE49-F238E27FC236}">
                <a16:creationId xmlns:a16="http://schemas.microsoft.com/office/drawing/2014/main" id="{F678422E-726B-3D9C-191A-A9B6C330C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6CA0981-D097-F52F-9463-1EA6547E48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F0C441B-1E52-2678-3B2B-7F1640B3DFA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053AD8-23BE-7741-AFE3-315CB5DBCE3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8" name="Rectangle 6">
            <a:extLst>
              <a:ext uri="{FF2B5EF4-FFF2-40B4-BE49-F238E27FC236}">
                <a16:creationId xmlns:a16="http://schemas.microsoft.com/office/drawing/2014/main" id="{DF4411DF-49EF-DD23-3F72-1419F892EF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7109" name="Rectangle 7">
            <a:extLst>
              <a:ext uri="{FF2B5EF4-FFF2-40B4-BE49-F238E27FC236}">
                <a16:creationId xmlns:a16="http://schemas.microsoft.com/office/drawing/2014/main" id="{7BC93F5C-C3CF-5F5B-F7B1-C50C829C22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A0DE44-FBC4-AD4F-B577-1193203D5A5E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0F6930C6-AF43-476D-5415-47BEF32E36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>
            <a:extLst>
              <a:ext uri="{FF2B5EF4-FFF2-40B4-BE49-F238E27FC236}">
                <a16:creationId xmlns:a16="http://schemas.microsoft.com/office/drawing/2014/main" id="{CD8BFC47-9503-9616-98E1-58D32AF2A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A847882-B593-5A97-F2E4-5AC896A02C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8128F4E-622C-5EA0-6E9D-BC7BA50A8C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DB033-8669-1344-A8D1-601614A37A1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6" name="Rectangle 6">
            <a:extLst>
              <a:ext uri="{FF2B5EF4-FFF2-40B4-BE49-F238E27FC236}">
                <a16:creationId xmlns:a16="http://schemas.microsoft.com/office/drawing/2014/main" id="{E932EF05-539E-A3C8-EFF8-DA4489B3DD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9157" name="Rectangle 7">
            <a:extLst>
              <a:ext uri="{FF2B5EF4-FFF2-40B4-BE49-F238E27FC236}">
                <a16:creationId xmlns:a16="http://schemas.microsoft.com/office/drawing/2014/main" id="{ACE21338-6C6F-5C31-8B02-E7C7BDF150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330678-1625-B446-9B2D-5BD3603A7064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8" name="Rectangle 2">
            <a:extLst>
              <a:ext uri="{FF2B5EF4-FFF2-40B4-BE49-F238E27FC236}">
                <a16:creationId xmlns:a16="http://schemas.microsoft.com/office/drawing/2014/main" id="{C568A881-91F6-1D3C-48CD-74808C530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>
            <a:extLst>
              <a:ext uri="{FF2B5EF4-FFF2-40B4-BE49-F238E27FC236}">
                <a16:creationId xmlns:a16="http://schemas.microsoft.com/office/drawing/2014/main" id="{15A76221-592E-1CE4-1E6B-C068AEA50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F4838320-9208-440D-8F14-E28C98AC8D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EF0C21B-4BF8-D36E-213F-60E62475562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442BD1-5701-4942-9B7A-15BB9E52FF64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6" name="Rectangle 6">
            <a:extLst>
              <a:ext uri="{FF2B5EF4-FFF2-40B4-BE49-F238E27FC236}">
                <a16:creationId xmlns:a16="http://schemas.microsoft.com/office/drawing/2014/main" id="{BFF82722-42F7-3DE5-C1D1-32F0F2DB4A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9157" name="Rectangle 7">
            <a:extLst>
              <a:ext uri="{FF2B5EF4-FFF2-40B4-BE49-F238E27FC236}">
                <a16:creationId xmlns:a16="http://schemas.microsoft.com/office/drawing/2014/main" id="{80EE6005-76FD-B795-A867-78DF99F78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5C9B60-7A58-0844-9C98-458680432950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8" name="Rectangle 2">
            <a:extLst>
              <a:ext uri="{FF2B5EF4-FFF2-40B4-BE49-F238E27FC236}">
                <a16:creationId xmlns:a16="http://schemas.microsoft.com/office/drawing/2014/main" id="{6501E612-9D7A-8451-16A3-5BBFFE5A61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>
            <a:extLst>
              <a:ext uri="{FF2B5EF4-FFF2-40B4-BE49-F238E27FC236}">
                <a16:creationId xmlns:a16="http://schemas.microsoft.com/office/drawing/2014/main" id="{20B4301D-FC1C-93E4-628A-183D0F8E94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11F2BD7C-6AC3-4B15-7188-2CE4D087AD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DF7C88-7456-FCD7-0E64-B24E22BD71C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767F53-4D89-3D4D-BC88-58FCB3574A58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12DA6D47-C23B-930F-8489-D4D2EE96DD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1205" name="Rectangle 7">
            <a:extLst>
              <a:ext uri="{FF2B5EF4-FFF2-40B4-BE49-F238E27FC236}">
                <a16:creationId xmlns:a16="http://schemas.microsoft.com/office/drawing/2014/main" id="{2F37F78A-7DB9-6C48-AEEE-BAECFC934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31B7A5-0EDD-F04F-A48A-0A8704914734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863DE79E-7B85-EB2A-17AD-32C722B5C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>
            <a:extLst>
              <a:ext uri="{FF2B5EF4-FFF2-40B4-BE49-F238E27FC236}">
                <a16:creationId xmlns:a16="http://schemas.microsoft.com/office/drawing/2014/main" id="{3E7A9BAB-2F1D-4A2E-B280-9496A512B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608A74B-F1D6-B752-9503-DFD21036C7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861722F7-129B-93E5-4B2E-1F0406770A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07AF16-09DD-264C-AE70-ECF4E329E06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DFD8FDC7-F7D7-1ED3-E918-B579CD50E87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5301" name="Rectangle 7">
            <a:extLst>
              <a:ext uri="{FF2B5EF4-FFF2-40B4-BE49-F238E27FC236}">
                <a16:creationId xmlns:a16="http://schemas.microsoft.com/office/drawing/2014/main" id="{08010912-63DD-E73C-9A50-B55B22AD19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750D05-9FB1-0C4E-BA86-45D5DC515B8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8E508989-7C51-F097-0952-22FEB9DEF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3" name="Rectangle 3">
            <a:extLst>
              <a:ext uri="{FF2B5EF4-FFF2-40B4-BE49-F238E27FC236}">
                <a16:creationId xmlns:a16="http://schemas.microsoft.com/office/drawing/2014/main" id="{A30B5F2F-67A9-51BB-D223-DB719AEAC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BC66B89-7E51-0A1C-146F-AFDFDA70B8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BC2BBC-1CD7-DC30-3E04-87366D2445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D6B716-E7B2-A643-B7E3-C262A195FD53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820092E2-117C-4B0A-901F-37EE2EC2710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3253" name="Rectangle 7">
            <a:extLst>
              <a:ext uri="{FF2B5EF4-FFF2-40B4-BE49-F238E27FC236}">
                <a16:creationId xmlns:a16="http://schemas.microsoft.com/office/drawing/2014/main" id="{D0CBCDBC-3DD1-9ABD-9639-283AA4E449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A47917-C327-224C-975A-3C2B0416DB81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4" name="Rectangle 2">
            <a:extLst>
              <a:ext uri="{FF2B5EF4-FFF2-40B4-BE49-F238E27FC236}">
                <a16:creationId xmlns:a16="http://schemas.microsoft.com/office/drawing/2014/main" id="{EE1C3D9D-0289-958C-5CA9-090A67D326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>
            <a:extLst>
              <a:ext uri="{FF2B5EF4-FFF2-40B4-BE49-F238E27FC236}">
                <a16:creationId xmlns:a16="http://schemas.microsoft.com/office/drawing/2014/main" id="{8A89B332-FB2A-AA55-5900-7013B616C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A69F2F47-B027-4A3C-D457-FA0D80488D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10D93E8-134E-633C-A10C-0C692A83B7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E0D8A1-97BB-6F45-A132-2A719F9D64FD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58680D57-0D60-982D-20E6-6FF5301677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7349" name="Rectangle 7">
            <a:extLst>
              <a:ext uri="{FF2B5EF4-FFF2-40B4-BE49-F238E27FC236}">
                <a16:creationId xmlns:a16="http://schemas.microsoft.com/office/drawing/2014/main" id="{D90B4E4A-1E5F-FB23-9904-8495F4D38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BB75FC-9857-374B-B775-88CF54A92620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50" name="Rectangle 2">
            <a:extLst>
              <a:ext uri="{FF2B5EF4-FFF2-40B4-BE49-F238E27FC236}">
                <a16:creationId xmlns:a16="http://schemas.microsoft.com/office/drawing/2014/main" id="{8C640375-C2EB-A223-63BC-A6D253C779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>
            <a:extLst>
              <a:ext uri="{FF2B5EF4-FFF2-40B4-BE49-F238E27FC236}">
                <a16:creationId xmlns:a16="http://schemas.microsoft.com/office/drawing/2014/main" id="{5B89CE01-47BA-8C6F-C09A-5789CB081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62F9755-1803-3E1C-E04C-5F62E73A520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933557B-49E3-ABDE-865B-101DD2A820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06E9DC-3627-A64B-AFBD-7377A51D85B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F5D5E0C7-B9F0-7A5D-172A-BFACA3525E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07F02C27-A52A-0535-3692-CCCCA115E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A41D97-A479-E044-9E9F-105272009729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8" name="Rectangle 2">
            <a:extLst>
              <a:ext uri="{FF2B5EF4-FFF2-40B4-BE49-F238E27FC236}">
                <a16:creationId xmlns:a16="http://schemas.microsoft.com/office/drawing/2014/main" id="{12B688A4-2A23-51A1-B830-00BD358423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>
            <a:extLst>
              <a:ext uri="{FF2B5EF4-FFF2-40B4-BE49-F238E27FC236}">
                <a16:creationId xmlns:a16="http://schemas.microsoft.com/office/drawing/2014/main" id="{A045946F-A3B1-DFF7-59C1-3B6267659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5DB3D7D-12D8-5804-0246-AFE76C4776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1719F49-8C74-F898-2FF5-F49D435088D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5F2677-8D2C-5947-99EA-7D59CF2AECA9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C6157047-2918-EDA8-6451-5BB398851B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1445" name="Rectangle 7">
            <a:extLst>
              <a:ext uri="{FF2B5EF4-FFF2-40B4-BE49-F238E27FC236}">
                <a16:creationId xmlns:a16="http://schemas.microsoft.com/office/drawing/2014/main" id="{3791E45C-476E-FA46-753E-25188AB56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D014D9-8E25-154B-B9BC-D9832590EF0A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6" name="Rectangle 2">
            <a:extLst>
              <a:ext uri="{FF2B5EF4-FFF2-40B4-BE49-F238E27FC236}">
                <a16:creationId xmlns:a16="http://schemas.microsoft.com/office/drawing/2014/main" id="{1E1E9E5C-B659-0BD8-9B65-1AA65B9E9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>
            <a:extLst>
              <a:ext uri="{FF2B5EF4-FFF2-40B4-BE49-F238E27FC236}">
                <a16:creationId xmlns:a16="http://schemas.microsoft.com/office/drawing/2014/main" id="{4D852E90-3409-88A7-4585-95789DAB6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236385E-1318-0DC4-1207-FCCC55638F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2A00BFA-BCA5-62FF-3B86-E5BE21A2B8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A7DD60-2928-9341-A999-F3AED6B80813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4" name="Rectangle 6">
            <a:extLst>
              <a:ext uri="{FF2B5EF4-FFF2-40B4-BE49-F238E27FC236}">
                <a16:creationId xmlns:a16="http://schemas.microsoft.com/office/drawing/2014/main" id="{D2950C25-EE0E-CE55-F4E4-CC3C27187CC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245" name="Rectangle 7">
            <a:extLst>
              <a:ext uri="{FF2B5EF4-FFF2-40B4-BE49-F238E27FC236}">
                <a16:creationId xmlns:a16="http://schemas.microsoft.com/office/drawing/2014/main" id="{1E22048D-E510-FE60-44A2-654136787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5BD524-0DF9-FB42-B4AA-2BDAEF3F335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6" name="Rectangle 2">
            <a:extLst>
              <a:ext uri="{FF2B5EF4-FFF2-40B4-BE49-F238E27FC236}">
                <a16:creationId xmlns:a16="http://schemas.microsoft.com/office/drawing/2014/main" id="{A496147B-6177-E443-1ED0-D08F61538F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AED3CCA3-8E45-4C47-7086-34FC2C08A6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EFF8144-FDF9-8741-117A-7E49BC35DC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4FE24BA-810F-9A90-675F-7486856405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7E1BBD-5CC6-DE46-A1E6-C99398910BA1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025CCFEE-97A5-3D95-EF7D-5D9D90A8D4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8622EC46-F674-2E27-2175-F6FC3AFA2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6C47FD-60A5-414F-8D1F-F97286BA3C09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2" name="Rectangle 2">
            <a:extLst>
              <a:ext uri="{FF2B5EF4-FFF2-40B4-BE49-F238E27FC236}">
                <a16:creationId xmlns:a16="http://schemas.microsoft.com/office/drawing/2014/main" id="{49DE16B3-7792-1A04-25A8-601AF521B2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>
            <a:extLst>
              <a:ext uri="{FF2B5EF4-FFF2-40B4-BE49-F238E27FC236}">
                <a16:creationId xmlns:a16="http://schemas.microsoft.com/office/drawing/2014/main" id="{31E06155-0E50-A176-CF78-FE5124D5D1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A2E95DF-42F5-7D8B-FAEF-B00287B87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390D1EB-63C9-F62A-A247-FF28865B27E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80234D-C9EE-7641-A07E-F79FAEE9C8D8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1D8C7EDC-3AC3-5BC9-C99C-0B54EBAEFB3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7589" name="Rectangle 7">
            <a:extLst>
              <a:ext uri="{FF2B5EF4-FFF2-40B4-BE49-F238E27FC236}">
                <a16:creationId xmlns:a16="http://schemas.microsoft.com/office/drawing/2014/main" id="{BF45EBB3-431D-9611-85B1-D753D1DB5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57E5D1-AA3B-E542-95F8-E2A850D189A4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90" name="Rectangle 2">
            <a:extLst>
              <a:ext uri="{FF2B5EF4-FFF2-40B4-BE49-F238E27FC236}">
                <a16:creationId xmlns:a16="http://schemas.microsoft.com/office/drawing/2014/main" id="{22F19CF9-F3C0-9242-A170-E2DC8753EF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>
            <a:extLst>
              <a:ext uri="{FF2B5EF4-FFF2-40B4-BE49-F238E27FC236}">
                <a16:creationId xmlns:a16="http://schemas.microsoft.com/office/drawing/2014/main" id="{47D7FE31-02A1-9457-AF95-1DA1409A9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738526C-601F-E15D-33A1-3B98D6A86F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8BACC34-BABB-FE9A-E5E8-47E1DAE499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97E51-2137-DB43-A6D0-8D758413D76F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6" name="Rectangle 6">
            <a:extLst>
              <a:ext uri="{FF2B5EF4-FFF2-40B4-BE49-F238E27FC236}">
                <a16:creationId xmlns:a16="http://schemas.microsoft.com/office/drawing/2014/main" id="{86AC73E7-2CDB-F666-68A8-FE38D25728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9637" name="Rectangle 7">
            <a:extLst>
              <a:ext uri="{FF2B5EF4-FFF2-40B4-BE49-F238E27FC236}">
                <a16:creationId xmlns:a16="http://schemas.microsoft.com/office/drawing/2014/main" id="{AFB3E5CD-3C6C-C86C-2B78-FB62A7A4D4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7E6052-A69B-FF4C-8AA2-7F4EDC53E37E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8" name="Rectangle 2">
            <a:extLst>
              <a:ext uri="{FF2B5EF4-FFF2-40B4-BE49-F238E27FC236}">
                <a16:creationId xmlns:a16="http://schemas.microsoft.com/office/drawing/2014/main" id="{611C57DD-158E-97F7-F8FD-7BE0E1F4D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>
            <a:extLst>
              <a:ext uri="{FF2B5EF4-FFF2-40B4-BE49-F238E27FC236}">
                <a16:creationId xmlns:a16="http://schemas.microsoft.com/office/drawing/2014/main" id="{78F77C9D-9B20-53EE-CE94-5CB3807AD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7D664F0F-6B77-8AAE-65C1-B80EE4A36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F9A9771-0460-943B-8A8E-5470EF83F7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1A0FFC-F5B2-294F-BDA5-0FB401CC191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08C9C848-8BA8-84F2-2A63-75356686A5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C8C8AF36-B56C-4D21-32E8-CC28C0F39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67DA79-58BD-DC42-9B8A-B1673E9C8BC6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B51F7EE3-8AC2-CA15-C37F-D72B25B8D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>
            <a:extLst>
              <a:ext uri="{FF2B5EF4-FFF2-40B4-BE49-F238E27FC236}">
                <a16:creationId xmlns:a16="http://schemas.microsoft.com/office/drawing/2014/main" id="{901869FF-050E-33DE-B229-F739A21ED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BC9CDCD-4FD1-BFF0-7971-A06F00318D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BE8916BF-9FE7-52AD-7F0C-03886947EFE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03E0CE-9E3F-B04C-B963-84591801D90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FEDAA735-260C-C4A5-D40D-6033F55FAB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3733" name="Rectangle 7">
            <a:extLst>
              <a:ext uri="{FF2B5EF4-FFF2-40B4-BE49-F238E27FC236}">
                <a16:creationId xmlns:a16="http://schemas.microsoft.com/office/drawing/2014/main" id="{4CFA2D4A-8700-9D98-8C53-AF04D4F498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9127C3-3E1A-CE48-B744-DCC0542F06F3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4" name="Rectangle 2">
            <a:extLst>
              <a:ext uri="{FF2B5EF4-FFF2-40B4-BE49-F238E27FC236}">
                <a16:creationId xmlns:a16="http://schemas.microsoft.com/office/drawing/2014/main" id="{C71ECDF7-29F7-FEDA-88CB-CD4A47AC1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>
            <a:extLst>
              <a:ext uri="{FF2B5EF4-FFF2-40B4-BE49-F238E27FC236}">
                <a16:creationId xmlns:a16="http://schemas.microsoft.com/office/drawing/2014/main" id="{3E8088C2-A070-5D9C-AD2F-3124E156D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3B9FFD5-6DBD-44F6-C07C-B1B5E89B6F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241C237-FDE0-8B0B-CFF6-135A5951AF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2F4321-726B-2E42-B277-A7757B18B51C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5BD1A9A5-964D-C02E-ED83-ABACD05D0F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5781" name="Rectangle 7">
            <a:extLst>
              <a:ext uri="{FF2B5EF4-FFF2-40B4-BE49-F238E27FC236}">
                <a16:creationId xmlns:a16="http://schemas.microsoft.com/office/drawing/2014/main" id="{2883B538-CA0A-F460-24EE-E9698B0807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530C8B-4626-6545-9B31-E22A612870F7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82" name="Rectangle 2">
            <a:extLst>
              <a:ext uri="{FF2B5EF4-FFF2-40B4-BE49-F238E27FC236}">
                <a16:creationId xmlns:a16="http://schemas.microsoft.com/office/drawing/2014/main" id="{1EBEE2DE-25CE-C719-7999-2C717BD99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>
            <a:extLst>
              <a:ext uri="{FF2B5EF4-FFF2-40B4-BE49-F238E27FC236}">
                <a16:creationId xmlns:a16="http://schemas.microsoft.com/office/drawing/2014/main" id="{E26E3030-678A-B661-B0A0-2587CB78D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2CC63D31-289B-E14C-45E5-3AA780FE04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F2D1E18-B2AB-20D4-4EC7-0B847B73369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0BA4C6-1215-0044-AE29-997CFBB88D27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8" name="Rectangle 6">
            <a:extLst>
              <a:ext uri="{FF2B5EF4-FFF2-40B4-BE49-F238E27FC236}">
                <a16:creationId xmlns:a16="http://schemas.microsoft.com/office/drawing/2014/main" id="{9A6D757C-B0FF-12E9-03B8-1AAB4D403E9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2ABA9681-0597-F0D3-A311-128A9907D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E159F0-8FE5-6D49-AA6E-9BFBBA2BDD23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30" name="Rectangle 2">
            <a:extLst>
              <a:ext uri="{FF2B5EF4-FFF2-40B4-BE49-F238E27FC236}">
                <a16:creationId xmlns:a16="http://schemas.microsoft.com/office/drawing/2014/main" id="{007A0449-00EE-A9C9-1CF9-A5C14423AE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>
            <a:extLst>
              <a:ext uri="{FF2B5EF4-FFF2-40B4-BE49-F238E27FC236}">
                <a16:creationId xmlns:a16="http://schemas.microsoft.com/office/drawing/2014/main" id="{6C3BABB3-DCA4-719E-8D66-3F154F7FA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8B625A1E-6224-B263-AFF1-D6172B5238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57F9FA6A-078C-7387-D87A-26FC2E2213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306BED-C7A1-164C-AE5C-4C80D42A0DB9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6" name="Rectangle 6">
            <a:extLst>
              <a:ext uri="{FF2B5EF4-FFF2-40B4-BE49-F238E27FC236}">
                <a16:creationId xmlns:a16="http://schemas.microsoft.com/office/drawing/2014/main" id="{9C3B74C6-5534-AA60-0457-A4112D1014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9877" name="Rectangle 7">
            <a:extLst>
              <a:ext uri="{FF2B5EF4-FFF2-40B4-BE49-F238E27FC236}">
                <a16:creationId xmlns:a16="http://schemas.microsoft.com/office/drawing/2014/main" id="{FF84FCF9-9D9B-25DA-D9CC-2707F788A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508D23-DB7D-4441-82F0-2EC2906A06FE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8" name="Rectangle 2">
            <a:extLst>
              <a:ext uri="{FF2B5EF4-FFF2-40B4-BE49-F238E27FC236}">
                <a16:creationId xmlns:a16="http://schemas.microsoft.com/office/drawing/2014/main" id="{6118FE4A-E039-0BC1-05F4-C96DDA9E7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>
            <a:extLst>
              <a:ext uri="{FF2B5EF4-FFF2-40B4-BE49-F238E27FC236}">
                <a16:creationId xmlns:a16="http://schemas.microsoft.com/office/drawing/2014/main" id="{AAC40417-8CC3-C829-D2BE-1BCF628E7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D9FE2178-4BE5-1649-C7CE-39969F6CA1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9E3C660-5769-DEB0-4932-E45F1EE5ABA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ECFC6F-7256-FB40-99BF-B74D103481C5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A73B449D-87C3-99E0-A2AF-AC46CD1266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25" name="Rectangle 7">
            <a:extLst>
              <a:ext uri="{FF2B5EF4-FFF2-40B4-BE49-F238E27FC236}">
                <a16:creationId xmlns:a16="http://schemas.microsoft.com/office/drawing/2014/main" id="{9CB01EBB-8C46-5F0C-7DEE-D2F99ACE4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BDB04D-0414-9244-A926-018581DE0984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56F570DC-73C9-F7CF-F106-AFB5A3081B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>
            <a:extLst>
              <a:ext uri="{FF2B5EF4-FFF2-40B4-BE49-F238E27FC236}">
                <a16:creationId xmlns:a16="http://schemas.microsoft.com/office/drawing/2014/main" id="{77079EB3-2FD0-E586-3A17-EA2551639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6409B39-E2C8-7560-81AB-EAD2F58EA2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55C14E5-DA95-9204-C0CE-DBD015995BD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DE65C1-8461-224C-B8AA-1701770BB4F5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8" name="Rectangle 6">
            <a:extLst>
              <a:ext uri="{FF2B5EF4-FFF2-40B4-BE49-F238E27FC236}">
                <a16:creationId xmlns:a16="http://schemas.microsoft.com/office/drawing/2014/main" id="{F9AAA5F9-D7F4-4844-3B23-FC5AA44F4C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47D3262A-EE94-F9CC-D692-3366477DC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31CF46-2310-D543-962D-33836EBA5D88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30" name="Rectangle 2">
            <a:extLst>
              <a:ext uri="{FF2B5EF4-FFF2-40B4-BE49-F238E27FC236}">
                <a16:creationId xmlns:a16="http://schemas.microsoft.com/office/drawing/2014/main" id="{200F897E-2E0E-F7DF-66A4-B0F34B7928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>
            <a:extLst>
              <a:ext uri="{FF2B5EF4-FFF2-40B4-BE49-F238E27FC236}">
                <a16:creationId xmlns:a16="http://schemas.microsoft.com/office/drawing/2014/main" id="{25000352-154B-7810-AFD0-BD2C75103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1A4F74-6BE0-ED77-ADC6-DC0CE7BAC2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67ABEE4-72EF-469A-D93E-C0BC359CD61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866598-BCC5-E147-8436-8BFD9E2494F9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6" name="Rectangle 6">
            <a:extLst>
              <a:ext uri="{FF2B5EF4-FFF2-40B4-BE49-F238E27FC236}">
                <a16:creationId xmlns:a16="http://schemas.microsoft.com/office/drawing/2014/main" id="{7043196F-60AD-1AD4-4A20-7F20CCB343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3317" name="Rectangle 7">
            <a:extLst>
              <a:ext uri="{FF2B5EF4-FFF2-40B4-BE49-F238E27FC236}">
                <a16:creationId xmlns:a16="http://schemas.microsoft.com/office/drawing/2014/main" id="{D17C3F21-D49F-6706-8452-4E90A1135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DE578-32C8-AE47-8618-C305AF0B9200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8" name="Rectangle 2">
            <a:extLst>
              <a:ext uri="{FF2B5EF4-FFF2-40B4-BE49-F238E27FC236}">
                <a16:creationId xmlns:a16="http://schemas.microsoft.com/office/drawing/2014/main" id="{BA7A1566-AC16-1E7C-769F-690785064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>
            <a:extLst>
              <a:ext uri="{FF2B5EF4-FFF2-40B4-BE49-F238E27FC236}">
                <a16:creationId xmlns:a16="http://schemas.microsoft.com/office/drawing/2014/main" id="{1E44518E-0C55-DF15-BD24-B56F88BEC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6D14DF7-382F-B83A-5EF0-A6A91CFB0D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58991C94-FC2D-81C1-8114-46B971694FF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69FCB1-63E4-BC46-A866-2D05FB144FF3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2" name="Rectangle 6">
            <a:extLst>
              <a:ext uri="{FF2B5EF4-FFF2-40B4-BE49-F238E27FC236}">
                <a16:creationId xmlns:a16="http://schemas.microsoft.com/office/drawing/2014/main" id="{1B322685-E40C-C2E9-2E24-C48F1124D1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3973" name="Rectangle 7">
            <a:extLst>
              <a:ext uri="{FF2B5EF4-FFF2-40B4-BE49-F238E27FC236}">
                <a16:creationId xmlns:a16="http://schemas.microsoft.com/office/drawing/2014/main" id="{7411A3D6-49D4-94E7-D585-2440CD57F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05EDB8-4A1C-9844-8E64-BCB8BC24AC69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4" name="Rectangle 2">
            <a:extLst>
              <a:ext uri="{FF2B5EF4-FFF2-40B4-BE49-F238E27FC236}">
                <a16:creationId xmlns:a16="http://schemas.microsoft.com/office/drawing/2014/main" id="{F86FC599-3961-3D9A-7218-899D2423D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>
            <a:extLst>
              <a:ext uri="{FF2B5EF4-FFF2-40B4-BE49-F238E27FC236}">
                <a16:creationId xmlns:a16="http://schemas.microsoft.com/office/drawing/2014/main" id="{53C377A5-0FEA-3FD0-7ABB-964705941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092C88ED-9FDC-3431-8664-E3815FD869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72CC7BB-6620-3D77-38F1-1B0F8E1926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F3587A-0B41-2D43-9C6F-1225E244330E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8990C46D-2087-1A2C-5C5C-E9DEA7241C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25" name="Rectangle 7">
            <a:extLst>
              <a:ext uri="{FF2B5EF4-FFF2-40B4-BE49-F238E27FC236}">
                <a16:creationId xmlns:a16="http://schemas.microsoft.com/office/drawing/2014/main" id="{4B882B41-04CA-292B-118E-F2D6DC192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191474-3AB0-7544-9E60-92C250A41016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0EECB0B4-C8F0-6ADE-2A05-A6D93995A1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>
            <a:extLst>
              <a:ext uri="{FF2B5EF4-FFF2-40B4-BE49-F238E27FC236}">
                <a16:creationId xmlns:a16="http://schemas.microsoft.com/office/drawing/2014/main" id="{AA5E71BA-81F4-5062-2436-303C63C1D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D3FAE927-02CA-4433-0850-FD6386320EC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E0FA171D-3050-C3AC-36D2-C695160C88B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FE42C9-2EF7-6649-A935-CC2D597D597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8" name="Rectangle 6">
            <a:extLst>
              <a:ext uri="{FF2B5EF4-FFF2-40B4-BE49-F238E27FC236}">
                <a16:creationId xmlns:a16="http://schemas.microsoft.com/office/drawing/2014/main" id="{1585E41D-3518-2450-9644-A1FB1E706F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8069" name="Rectangle 7">
            <a:extLst>
              <a:ext uri="{FF2B5EF4-FFF2-40B4-BE49-F238E27FC236}">
                <a16:creationId xmlns:a16="http://schemas.microsoft.com/office/drawing/2014/main" id="{FA0FC54F-3A8B-40BF-6470-ED4166A334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F7ECF6-96F9-7B4A-A827-F5A73B4BAA16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70" name="Rectangle 2">
            <a:extLst>
              <a:ext uri="{FF2B5EF4-FFF2-40B4-BE49-F238E27FC236}">
                <a16:creationId xmlns:a16="http://schemas.microsoft.com/office/drawing/2014/main" id="{00E24113-4BE2-2052-EAE8-93AE6AD37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>
            <a:extLst>
              <a:ext uri="{FF2B5EF4-FFF2-40B4-BE49-F238E27FC236}">
                <a16:creationId xmlns:a16="http://schemas.microsoft.com/office/drawing/2014/main" id="{C62B28FF-2680-7EC3-836A-9C3F581A9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6EFB4D34-975A-BFCC-603E-CBFB49CC8A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4FAE4BC-436D-AC94-DD15-29AE983929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3F31DF-894A-194D-8D57-78B68BEDCAD6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6" name="Rectangle 6">
            <a:extLst>
              <a:ext uri="{FF2B5EF4-FFF2-40B4-BE49-F238E27FC236}">
                <a16:creationId xmlns:a16="http://schemas.microsoft.com/office/drawing/2014/main" id="{C5AC589A-A424-1838-6CF7-5BDBDDF6D6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0117" name="Rectangle 7">
            <a:extLst>
              <a:ext uri="{FF2B5EF4-FFF2-40B4-BE49-F238E27FC236}">
                <a16:creationId xmlns:a16="http://schemas.microsoft.com/office/drawing/2014/main" id="{8CE6B311-1783-9D98-916F-F3B40C156B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E4F535-569C-8142-9A67-20C144165113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8" name="Rectangle 2">
            <a:extLst>
              <a:ext uri="{FF2B5EF4-FFF2-40B4-BE49-F238E27FC236}">
                <a16:creationId xmlns:a16="http://schemas.microsoft.com/office/drawing/2014/main" id="{991E5109-A004-CEF5-30FD-1EB69D2AAB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9" name="Rectangle 3">
            <a:extLst>
              <a:ext uri="{FF2B5EF4-FFF2-40B4-BE49-F238E27FC236}">
                <a16:creationId xmlns:a16="http://schemas.microsoft.com/office/drawing/2014/main" id="{71D08EDF-2CF4-5E04-D251-F32ED1D44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D09EE84-F400-4CAC-C989-D6212783179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CC73D80-E231-3A42-5290-67DB338E9AE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50C80B-4546-EA47-A28C-C9CF751F5D10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Rectangle 6">
            <a:extLst>
              <a:ext uri="{FF2B5EF4-FFF2-40B4-BE49-F238E27FC236}">
                <a16:creationId xmlns:a16="http://schemas.microsoft.com/office/drawing/2014/main" id="{53AFBB10-6CBE-9D7B-A184-BEA25AB7B76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2165" name="Rectangle 7">
            <a:extLst>
              <a:ext uri="{FF2B5EF4-FFF2-40B4-BE49-F238E27FC236}">
                <a16:creationId xmlns:a16="http://schemas.microsoft.com/office/drawing/2014/main" id="{30D77150-3FAC-C83C-7757-A496ABAFB7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A0F5EF-0D3C-C14B-A872-B45899A6007A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6" name="Rectangle 2">
            <a:extLst>
              <a:ext uri="{FF2B5EF4-FFF2-40B4-BE49-F238E27FC236}">
                <a16:creationId xmlns:a16="http://schemas.microsoft.com/office/drawing/2014/main" id="{33AAB587-012D-90C3-5B50-9093A8BC07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>
            <a:extLst>
              <a:ext uri="{FF2B5EF4-FFF2-40B4-BE49-F238E27FC236}">
                <a16:creationId xmlns:a16="http://schemas.microsoft.com/office/drawing/2014/main" id="{6C8BB46F-D58C-8AEE-7653-088107A7B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4D4AD99-A542-28CD-E460-D642FE2B5F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C868D0B9-7BE2-5867-7B9F-D35DEE70E6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454711-A783-984D-B75A-F4C27CE30DBD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8" name="Rectangle 6">
            <a:extLst>
              <a:ext uri="{FF2B5EF4-FFF2-40B4-BE49-F238E27FC236}">
                <a16:creationId xmlns:a16="http://schemas.microsoft.com/office/drawing/2014/main" id="{BFD5A645-25EC-DF23-34E6-8000DEE261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8069" name="Rectangle 7">
            <a:extLst>
              <a:ext uri="{FF2B5EF4-FFF2-40B4-BE49-F238E27FC236}">
                <a16:creationId xmlns:a16="http://schemas.microsoft.com/office/drawing/2014/main" id="{BDDDE6C7-287D-F935-AA71-46EE710426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E571EA-8B4F-6842-911E-AB9B5679A486}" type="slidenum">
              <a:rPr lang="en-US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70" name="Rectangle 2">
            <a:extLst>
              <a:ext uri="{FF2B5EF4-FFF2-40B4-BE49-F238E27FC236}">
                <a16:creationId xmlns:a16="http://schemas.microsoft.com/office/drawing/2014/main" id="{D42D82B7-AFDE-A9A2-E2AC-1B6EA7AB91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>
            <a:extLst>
              <a:ext uri="{FF2B5EF4-FFF2-40B4-BE49-F238E27FC236}">
                <a16:creationId xmlns:a16="http://schemas.microsoft.com/office/drawing/2014/main" id="{1E963234-C299-B6A8-7E10-B025F98DD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563A595B-C653-E710-8505-1DE056B99F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C48BB6A7-49D3-5710-4A44-7204460284C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A0C462-EE50-7949-AF16-2A51DFFB3CF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2" name="Rectangle 6">
            <a:extLst>
              <a:ext uri="{FF2B5EF4-FFF2-40B4-BE49-F238E27FC236}">
                <a16:creationId xmlns:a16="http://schemas.microsoft.com/office/drawing/2014/main" id="{41938C5E-C4CB-22E3-3696-BF91EE90CD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4213" name="Rectangle 7">
            <a:extLst>
              <a:ext uri="{FF2B5EF4-FFF2-40B4-BE49-F238E27FC236}">
                <a16:creationId xmlns:a16="http://schemas.microsoft.com/office/drawing/2014/main" id="{F489A4BE-E7F3-A09E-FDCB-B21B39097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839181-4919-F14E-84EB-ED0BABA666F4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4" name="Rectangle 2">
            <a:extLst>
              <a:ext uri="{FF2B5EF4-FFF2-40B4-BE49-F238E27FC236}">
                <a16:creationId xmlns:a16="http://schemas.microsoft.com/office/drawing/2014/main" id="{2706F5C8-7BA1-5A47-8B7A-567674FC9A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>
            <a:extLst>
              <a:ext uri="{FF2B5EF4-FFF2-40B4-BE49-F238E27FC236}">
                <a16:creationId xmlns:a16="http://schemas.microsoft.com/office/drawing/2014/main" id="{998AB9DA-80B8-C97E-D112-BE31A6A99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A42C701A-90F8-D575-4E18-7F60C2746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EE74C60-C264-9FC0-CAF0-0C43590818F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C0AB6A-16AC-6A49-B83A-6856B66BB609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Rectangle 6">
            <a:extLst>
              <a:ext uri="{FF2B5EF4-FFF2-40B4-BE49-F238E27FC236}">
                <a16:creationId xmlns:a16="http://schemas.microsoft.com/office/drawing/2014/main" id="{7C0A7D15-674A-76EF-A11A-8B800B7C3C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6261" name="Rectangle 7">
            <a:extLst>
              <a:ext uri="{FF2B5EF4-FFF2-40B4-BE49-F238E27FC236}">
                <a16:creationId xmlns:a16="http://schemas.microsoft.com/office/drawing/2014/main" id="{E3E1DD82-D065-2D60-E983-FF655F57E2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294030-EE5D-624E-85F3-96701E4A1FF9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2" name="Rectangle 2">
            <a:extLst>
              <a:ext uri="{FF2B5EF4-FFF2-40B4-BE49-F238E27FC236}">
                <a16:creationId xmlns:a16="http://schemas.microsoft.com/office/drawing/2014/main" id="{6679D1B6-9822-5396-ACBD-F3D0DB1EF7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>
            <a:extLst>
              <a:ext uri="{FF2B5EF4-FFF2-40B4-BE49-F238E27FC236}">
                <a16:creationId xmlns:a16="http://schemas.microsoft.com/office/drawing/2014/main" id="{24450AFF-66D5-218C-AD1B-3CA31BC21E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C522F71A-5F42-71E6-FFB8-89346F33B0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8B989A8-9AD2-28E8-FABB-F5E109CC86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F693B2-51A0-224C-8171-E13047FB0A3A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Rectangle 6">
            <a:extLst>
              <a:ext uri="{FF2B5EF4-FFF2-40B4-BE49-F238E27FC236}">
                <a16:creationId xmlns:a16="http://schemas.microsoft.com/office/drawing/2014/main" id="{37A863EC-F663-99F4-054A-DCCA4F1BED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2165" name="Rectangle 7">
            <a:extLst>
              <a:ext uri="{FF2B5EF4-FFF2-40B4-BE49-F238E27FC236}">
                <a16:creationId xmlns:a16="http://schemas.microsoft.com/office/drawing/2014/main" id="{8C880278-B9BD-00AA-CEE1-CB0CE97A9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5FA322-856B-7E47-B8CE-E56797FE08C0}" type="slidenum">
              <a:rPr lang="en-US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6" name="Rectangle 2">
            <a:extLst>
              <a:ext uri="{FF2B5EF4-FFF2-40B4-BE49-F238E27FC236}">
                <a16:creationId xmlns:a16="http://schemas.microsoft.com/office/drawing/2014/main" id="{6F2C710C-3F3C-BA17-EED0-9AD6CB0D715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>
            <a:extLst>
              <a:ext uri="{FF2B5EF4-FFF2-40B4-BE49-F238E27FC236}">
                <a16:creationId xmlns:a16="http://schemas.microsoft.com/office/drawing/2014/main" id="{00C13D27-5F3D-2038-012C-56A6397A7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DFC1C597-3577-6CEF-E7D6-618F23FB8E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7CD34A85-EFD4-7459-16D8-E183724E1A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EE985B-4BA6-3045-AD9C-1BF09FB3C4E3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8" name="Rectangle 6">
            <a:extLst>
              <a:ext uri="{FF2B5EF4-FFF2-40B4-BE49-F238E27FC236}">
                <a16:creationId xmlns:a16="http://schemas.microsoft.com/office/drawing/2014/main" id="{3D1B4C80-8418-8C94-926D-FAA92234F8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>
            <a:extLst>
              <a:ext uri="{FF2B5EF4-FFF2-40B4-BE49-F238E27FC236}">
                <a16:creationId xmlns:a16="http://schemas.microsoft.com/office/drawing/2014/main" id="{42A2922B-7F0D-4912-67F1-FF69880DEA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55984-CC5B-9E4A-B29A-A35C019A7C0D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10" name="Rectangle 2">
            <a:extLst>
              <a:ext uri="{FF2B5EF4-FFF2-40B4-BE49-F238E27FC236}">
                <a16:creationId xmlns:a16="http://schemas.microsoft.com/office/drawing/2014/main" id="{B97FE868-9661-1467-194E-2B0A39085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>
            <a:extLst>
              <a:ext uri="{FF2B5EF4-FFF2-40B4-BE49-F238E27FC236}">
                <a16:creationId xmlns:a16="http://schemas.microsoft.com/office/drawing/2014/main" id="{361C3D8F-97EA-2268-1D1F-8F99DC952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C311ED5-D484-BF70-5678-5F3648CC63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7A58D3D-66BB-2FEC-25B1-883AF513834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43EB2C-1F3F-0A48-91C7-AF22F06D6182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AE5D295C-B4D0-F673-28EC-D0960178F18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6389" name="Rectangle 7">
            <a:extLst>
              <a:ext uri="{FF2B5EF4-FFF2-40B4-BE49-F238E27FC236}">
                <a16:creationId xmlns:a16="http://schemas.microsoft.com/office/drawing/2014/main" id="{B44CE64F-11BE-7AF9-9737-1B39E667C4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5984BF-6247-D845-A223-EBCFB5F9FB97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90" name="Rectangle 2">
            <a:extLst>
              <a:ext uri="{FF2B5EF4-FFF2-40B4-BE49-F238E27FC236}">
                <a16:creationId xmlns:a16="http://schemas.microsoft.com/office/drawing/2014/main" id="{9784C5E7-ED3D-44BE-F616-88FC16978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>
            <a:extLst>
              <a:ext uri="{FF2B5EF4-FFF2-40B4-BE49-F238E27FC236}">
                <a16:creationId xmlns:a16="http://schemas.microsoft.com/office/drawing/2014/main" id="{B8C100F5-FA9A-FFF8-9B2A-C169EE4B6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12D7F23E-2737-F3E1-3C68-AA862BBBCB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2F700D4-2C57-2EFD-B8FC-543A913FCB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A75107-D0CA-A444-A473-98915951B075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6" name="Rectangle 6">
            <a:extLst>
              <a:ext uri="{FF2B5EF4-FFF2-40B4-BE49-F238E27FC236}">
                <a16:creationId xmlns:a16="http://schemas.microsoft.com/office/drawing/2014/main" id="{CF7783C7-3DC5-FDAF-4DDC-B6F2E3DE3CD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0357" name="Rectangle 7">
            <a:extLst>
              <a:ext uri="{FF2B5EF4-FFF2-40B4-BE49-F238E27FC236}">
                <a16:creationId xmlns:a16="http://schemas.microsoft.com/office/drawing/2014/main" id="{288A5CE7-EA5E-F740-18D9-205EBC15D7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F30157-5C26-144E-8B67-BA0D60890DA8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8" name="Rectangle 2">
            <a:extLst>
              <a:ext uri="{FF2B5EF4-FFF2-40B4-BE49-F238E27FC236}">
                <a16:creationId xmlns:a16="http://schemas.microsoft.com/office/drawing/2014/main" id="{A51FFDFC-D9ED-755F-BB9F-3884A9022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>
            <a:extLst>
              <a:ext uri="{FF2B5EF4-FFF2-40B4-BE49-F238E27FC236}">
                <a16:creationId xmlns:a16="http://schemas.microsoft.com/office/drawing/2014/main" id="{593265E1-6C63-80D2-F6BD-A3B8B674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0D70EC-932C-32E7-871B-A4DE8F85C5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FEE20646-BB12-8DE8-9F2C-00D19A9CB4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4B901F-0FDD-334A-8788-FC741DA67E3D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4" name="Rectangle 6">
            <a:extLst>
              <a:ext uri="{FF2B5EF4-FFF2-40B4-BE49-F238E27FC236}">
                <a16:creationId xmlns:a16="http://schemas.microsoft.com/office/drawing/2014/main" id="{C9761F1F-DC73-2B40-A134-EF1D787A32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2405" name="Rectangle 7">
            <a:extLst>
              <a:ext uri="{FF2B5EF4-FFF2-40B4-BE49-F238E27FC236}">
                <a16:creationId xmlns:a16="http://schemas.microsoft.com/office/drawing/2014/main" id="{6A19C65E-3A1C-E02F-5B1D-2B31D242C6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0270A4-94C0-864E-AD19-FF911747D1EA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6" name="Rectangle 2">
            <a:extLst>
              <a:ext uri="{FF2B5EF4-FFF2-40B4-BE49-F238E27FC236}">
                <a16:creationId xmlns:a16="http://schemas.microsoft.com/office/drawing/2014/main" id="{3CD7252E-5A00-020D-F39C-142A1C76F2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>
            <a:extLst>
              <a:ext uri="{FF2B5EF4-FFF2-40B4-BE49-F238E27FC236}">
                <a16:creationId xmlns:a16="http://schemas.microsoft.com/office/drawing/2014/main" id="{A9EA813F-CD64-EDB6-11C5-631961429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6DC80A9E-B847-5413-8E3C-B98E7B217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A823A7E7-F3E9-D34D-079C-D6EE19A39C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80CEEE-EE3F-3543-9B99-65964186172F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2" name="Rectangle 6">
            <a:extLst>
              <a:ext uri="{FF2B5EF4-FFF2-40B4-BE49-F238E27FC236}">
                <a16:creationId xmlns:a16="http://schemas.microsoft.com/office/drawing/2014/main" id="{360318C5-58B1-A95B-78D6-0ED0815F903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4453" name="Rectangle 7">
            <a:extLst>
              <a:ext uri="{FF2B5EF4-FFF2-40B4-BE49-F238E27FC236}">
                <a16:creationId xmlns:a16="http://schemas.microsoft.com/office/drawing/2014/main" id="{390645C6-11A3-77B3-9290-60AC83B815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C3A9D5-BF20-4842-90E1-8C025120CE42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4" name="Rectangle 2">
            <a:extLst>
              <a:ext uri="{FF2B5EF4-FFF2-40B4-BE49-F238E27FC236}">
                <a16:creationId xmlns:a16="http://schemas.microsoft.com/office/drawing/2014/main" id="{AEA19C1A-C2FB-C594-B494-F158128B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>
            <a:extLst>
              <a:ext uri="{FF2B5EF4-FFF2-40B4-BE49-F238E27FC236}">
                <a16:creationId xmlns:a16="http://schemas.microsoft.com/office/drawing/2014/main" id="{B948E685-9C98-1585-2585-F4F21BD79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02C4AFB-FCD6-9F5C-B70C-B7A40DC6D9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00945A8-83BD-C6B0-AF27-06BF23F150C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6DCF9D-285E-134C-89C7-57FF98195702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900527F8-1EE5-6EB4-7E77-88BECBA9A6C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8437" name="Rectangle 7">
            <a:extLst>
              <a:ext uri="{FF2B5EF4-FFF2-40B4-BE49-F238E27FC236}">
                <a16:creationId xmlns:a16="http://schemas.microsoft.com/office/drawing/2014/main" id="{0B1B54AA-2427-BEBD-420F-D5B10855D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5280DE-210E-9246-B258-D48C8790CD27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8" name="Rectangle 2">
            <a:extLst>
              <a:ext uri="{FF2B5EF4-FFF2-40B4-BE49-F238E27FC236}">
                <a16:creationId xmlns:a16="http://schemas.microsoft.com/office/drawing/2014/main" id="{0404C4B4-D5C9-344C-6E45-779D701B4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>
            <a:extLst>
              <a:ext uri="{FF2B5EF4-FFF2-40B4-BE49-F238E27FC236}">
                <a16:creationId xmlns:a16="http://schemas.microsoft.com/office/drawing/2014/main" id="{D813B0EC-DB00-EF3D-487A-20CEC1F1D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612103D-FF0A-1119-507D-C0F75D78BB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EE82686-6205-0119-8E05-8177F61750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8232C3-D6FB-AF4F-B7E1-EAE04DBA50AF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3DA9DA71-C2FB-ED24-9283-E2B3CBB73F5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1509" name="Rectangle 7">
            <a:extLst>
              <a:ext uri="{FF2B5EF4-FFF2-40B4-BE49-F238E27FC236}">
                <a16:creationId xmlns:a16="http://schemas.microsoft.com/office/drawing/2014/main" id="{E673F5A9-BB8E-1823-B3AA-C51B61F96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2D64EE-64FC-6B41-A58C-C37C594D38E1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10" name="Rectangle 2">
            <a:extLst>
              <a:ext uri="{FF2B5EF4-FFF2-40B4-BE49-F238E27FC236}">
                <a16:creationId xmlns:a16="http://schemas.microsoft.com/office/drawing/2014/main" id="{508701CA-E833-D499-665E-7FF453279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>
            <a:extLst>
              <a:ext uri="{FF2B5EF4-FFF2-40B4-BE49-F238E27FC236}">
                <a16:creationId xmlns:a16="http://schemas.microsoft.com/office/drawing/2014/main" id="{BAD63E22-BDFB-CD53-DB6F-DD6ED7647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432E8B7-E789-9239-BC91-3658196E3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6C2B0E1-962E-9B54-CBB5-1E373F5B5A0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A09500-165C-F043-BA23-865ABB91E5FB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6" name="Rectangle 6">
            <a:extLst>
              <a:ext uri="{FF2B5EF4-FFF2-40B4-BE49-F238E27FC236}">
                <a16:creationId xmlns:a16="http://schemas.microsoft.com/office/drawing/2014/main" id="{19C6D35D-20F2-F112-9488-BD04270A30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3557" name="Rectangle 7">
            <a:extLst>
              <a:ext uri="{FF2B5EF4-FFF2-40B4-BE49-F238E27FC236}">
                <a16:creationId xmlns:a16="http://schemas.microsoft.com/office/drawing/2014/main" id="{70723AE1-CFD9-F911-75B0-CB228D5D54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C02542-C53C-6344-9C01-BCB51DDE6FD0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8" name="Rectangle 2">
            <a:extLst>
              <a:ext uri="{FF2B5EF4-FFF2-40B4-BE49-F238E27FC236}">
                <a16:creationId xmlns:a16="http://schemas.microsoft.com/office/drawing/2014/main" id="{02CF78A7-8EF8-0D3B-231F-764D99B29B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>
            <a:extLst>
              <a:ext uri="{FF2B5EF4-FFF2-40B4-BE49-F238E27FC236}">
                <a16:creationId xmlns:a16="http://schemas.microsoft.com/office/drawing/2014/main" id="{1BA2C768-7D9F-ABFC-76D9-27C57200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4B99FA0-8442-7849-3475-522A7004A4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0B1D76F-6301-FB73-3E08-65109E6387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7E34F3-AB0D-2A47-AE1B-80C18B4A5BCE}" type="datetime4">
              <a:rPr lang="en-US" altLang="en-US" smtClean="0">
                <a:latin typeface="Times New Roman" panose="02020603050405020304" pitchFamily="18" charset="0"/>
              </a:rPr>
              <a:pPr/>
              <a:t>September 3,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4" name="Rectangle 6">
            <a:extLst>
              <a:ext uri="{FF2B5EF4-FFF2-40B4-BE49-F238E27FC236}">
                <a16:creationId xmlns:a16="http://schemas.microsoft.com/office/drawing/2014/main" id="{55935666-0FAE-6F76-A5D2-4D2182F826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5605" name="Rectangle 7">
            <a:extLst>
              <a:ext uri="{FF2B5EF4-FFF2-40B4-BE49-F238E27FC236}">
                <a16:creationId xmlns:a16="http://schemas.microsoft.com/office/drawing/2014/main" id="{41584671-1D15-8B4E-D51E-5D53CD3D33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63DEE2-6392-7C41-8912-3B6846FB16A7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059CA101-6C98-FB8A-6EE7-7D03EF049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>
            <a:extLst>
              <a:ext uri="{FF2B5EF4-FFF2-40B4-BE49-F238E27FC236}">
                <a16:creationId xmlns:a16="http://schemas.microsoft.com/office/drawing/2014/main" id="{38729EA9-574A-C5F3-F0BE-B9F9C8B6C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95D3D02-B77C-6C43-D684-DA51F5FEA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57AD1A-A8B1-E38C-0D9C-0739967E3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6F22C1-00FD-A052-F9B8-4659E3E35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B8E57FB-A5DA-8A7B-70E2-8CF8452038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1E07B43-282F-0443-D315-344D9F87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B95C48E-8B12-A2DD-74E8-967F8689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F67F869D-1F63-A40F-A9BF-372E43B4C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0">
            <a:extLst>
              <a:ext uri="{FF2B5EF4-FFF2-40B4-BE49-F238E27FC236}">
                <a16:creationId xmlns:a16="http://schemas.microsoft.com/office/drawing/2014/main" id="{E43A39E4-0E3A-CC79-EC5D-DF34A396DA9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E2CCAE40-00A1-EBFD-6066-33B09D4BB42A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zh-TW" sz="3000" b="1">
                  <a:solidFill>
                    <a:schemeClr val="bg1"/>
                  </a:solidFill>
                  <a:latin typeface="Corbel" panose="020B0503020204020204" pitchFamily="34" charset="0"/>
                  <a:ea typeface="新細明體" panose="02020500000000000000" pitchFamily="18" charset="-120"/>
                </a:rPr>
                <a:t>COMPUTER ORGANIZATION AND DESIGN</a:t>
              </a:r>
              <a:endParaRPr lang="en-US" altLang="zh-TW" sz="3000" b="1">
                <a:solidFill>
                  <a:schemeClr val="bg1"/>
                </a:solidFill>
                <a:latin typeface="Corbel" panose="020B0503020204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34216D21-CDA9-894E-3250-9CEC62C05D6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chemeClr val="bg1"/>
                  </a:solidFill>
                </a:rPr>
                <a:t>The Hardware/Software Interface</a:t>
              </a:r>
              <a:endParaRPr lang="en-US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3D13FCC1-E24C-5C3E-96E2-8451C3BA94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8004175" y="93663"/>
            <a:chExt cx="935038" cy="935037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729853D7-FEB4-8E0B-1240-6A815EA0DE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04175" y="93663"/>
              <a:ext cx="935038" cy="935037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A03B7AB-89FF-E0BF-8A7A-EA7D001852F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27988" y="293688"/>
              <a:ext cx="901700" cy="61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 spc="-100" dirty="0">
                  <a:solidFill>
                    <a:schemeClr val="bg1"/>
                  </a:solidFill>
                  <a:latin typeface="Arial Black" pitchFamily="34" charset="0"/>
                </a:rPr>
                <a:t>RISC-V</a:t>
              </a:r>
            </a:p>
            <a:p>
              <a:pPr>
                <a:defRPr/>
              </a:pPr>
              <a:endParaRPr lang="en-US" alt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6E39114-DBA5-943E-DAAB-D6A83068613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5" y="493713"/>
              <a:ext cx="731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chemeClr val="bg1"/>
                  </a:solidFill>
                </a:rPr>
                <a:t>Edition</a:t>
              </a:r>
              <a:endParaRPr lang="en-US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8744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685EB75-AE4A-A4EF-EBD4-BE4105CA0B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FD6A7C82-3C4B-8644-A683-871B945F42A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016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9909D0-56EE-FC6E-8034-501D32B57A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E550BFB7-95C9-8D4B-9AD6-571F749DA54F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0581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CD3608-C1AE-EBB0-AB4F-F4A7C0F766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7FAB162F-94EC-3C46-B701-3C82E510F1F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343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4EDC1A-DE76-B449-F439-0A31EDDE51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768A40BF-6D45-8D4B-AB7D-E214B5F7276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157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07255D-6480-44F0-3F44-5F780E7E0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B625E2CA-AD19-8042-A1D1-0B6F61C57A2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9570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764DD1-ACB7-8872-A6CB-D2C5BC899D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905CCA70-7D2B-F24C-B756-DDF42BDD94D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8153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D6EB48-FBA1-FFD7-B880-FD1754B5E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6B7AB0AD-827A-C449-AC14-F2B55029A19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8970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BBA1BE-2C1C-37D8-FA22-B7AECD002D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CA69DB80-0F99-9145-BBEB-379BCC7295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0977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0A2DB06-B5C5-3C74-135F-8B715C3F5A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B37877B4-9185-084B-85D7-30E46D2FF27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5190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0E98E0F-3501-389B-BF0D-F7941A88A3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D2788DA-9938-4148-A0FD-E1D06325C98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2906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B9F8943-E08B-F129-7EB7-7AF7BFBDC7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3382E70C-4B34-9046-803D-94EA40BB5C1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940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818BA6-BD33-C677-FF26-6DAC94BE7C2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C6E3724-2FBA-FC47-A99F-C77FB55E8B9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2683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7E8B94-F978-1913-008C-C5F503EA7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541DFB7-45BF-B54E-9BCD-8E0C052472E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2086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B375367-179F-4346-808B-552ACFDF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808B847-E3FC-891D-A6F1-01529C724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C3BA4FB-9502-FCD8-29CD-1FA0A485E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2B3BFE25-1326-9D4C-9FDF-6267D659D1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r>
              <a:rPr lang="en-AU" altLang="en-US"/>
              <a:t>Chapter 1 — Computer Abstractions and Technology — </a:t>
            </a:r>
            <a:fld id="{990375D0-A8F7-0541-A815-04E042DF02B2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5E689B5F-BE96-9046-94F3-C8BE9021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35B6E56-67F3-99BB-444D-F2E2FEF10E0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ftware.intel.com/en-us/videos/hpc-applications-need-high-performance-analysi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8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B9FFAEF-DD8A-5B3A-A655-592274582A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91596D3C-3288-ABC0-8B67-C196E51E77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68538" y="3068638"/>
            <a:ext cx="5832475" cy="1066800"/>
          </a:xfrm>
        </p:spPr>
        <p:txBody>
          <a:bodyPr/>
          <a:lstStyle/>
          <a:p>
            <a:pPr eaLnBrk="1" hangingPunct="1"/>
            <a:r>
              <a:rPr lang="en-US" altLang="en-US"/>
              <a:t>Computer Abstractions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DEF45211-BA41-666C-DF14-2717F62DA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6FCFB23-083C-384B-A360-36DFE0E91E8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C40814C-288D-F965-61F9-2F240515F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Below Your Program</a:t>
            </a:r>
            <a:endParaRPr lang="en-AU" altLang="en-US"/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77B63838-A707-EC4A-D9AB-2A64A94778F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Application software</a:t>
            </a:r>
          </a:p>
          <a:p>
            <a:pPr lvl="1" eaLnBrk="1" hangingPunct="1"/>
            <a:r>
              <a:rPr lang="en-US" altLang="en-US" sz="2400"/>
              <a:t>Written in high-level language</a:t>
            </a:r>
          </a:p>
          <a:p>
            <a:pPr eaLnBrk="1" hangingPunct="1"/>
            <a:r>
              <a:rPr lang="en-US" altLang="en-US" sz="2800" b="1">
                <a:solidFill>
                  <a:srgbClr val="0070C0"/>
                </a:solidFill>
              </a:rPr>
              <a:t>System software</a:t>
            </a:r>
          </a:p>
          <a:p>
            <a:pPr lvl="1" eaLnBrk="1" hangingPunct="1"/>
            <a:r>
              <a:rPr lang="en-US" altLang="en-US" sz="2400"/>
              <a:t>Compiler: translates HLL code to machine code</a:t>
            </a:r>
          </a:p>
          <a:p>
            <a:pPr lvl="1" eaLnBrk="1" hangingPunct="1"/>
            <a:r>
              <a:rPr lang="en-US" altLang="en-US" sz="2400"/>
              <a:t>Operating System: service code</a:t>
            </a:r>
          </a:p>
          <a:p>
            <a:pPr lvl="2" eaLnBrk="1" hangingPunct="1"/>
            <a:r>
              <a:rPr lang="en-US" altLang="en-US" sz="2000"/>
              <a:t>Handling input/output</a:t>
            </a:r>
          </a:p>
          <a:p>
            <a:pPr lvl="2" eaLnBrk="1" hangingPunct="1"/>
            <a:r>
              <a:rPr lang="en-US" altLang="en-US" sz="2000"/>
              <a:t>Managing memory and storage</a:t>
            </a:r>
          </a:p>
          <a:p>
            <a:pPr lvl="2" eaLnBrk="1" hangingPunct="1"/>
            <a:r>
              <a:rPr lang="en-US" altLang="en-US" sz="2000"/>
              <a:t>Scheduling tasks &amp; sharing resources</a:t>
            </a:r>
          </a:p>
          <a:p>
            <a:pPr eaLnBrk="1" hangingPunct="1"/>
            <a:r>
              <a:rPr lang="en-US" altLang="en-US" sz="2800" b="1">
                <a:solidFill>
                  <a:srgbClr val="C00000"/>
                </a:solidFill>
              </a:rPr>
              <a:t>Hardware</a:t>
            </a:r>
          </a:p>
          <a:p>
            <a:pPr lvl="1" eaLnBrk="1" hangingPunct="1"/>
            <a:r>
              <a:rPr lang="en-US" altLang="en-US" sz="2400"/>
              <a:t>Processor, memory, I/O controllers</a:t>
            </a:r>
            <a:endParaRPr lang="en-AU" altLang="en-US" sz="2400"/>
          </a:p>
        </p:txBody>
      </p:sp>
      <p:sp>
        <p:nvSpPr>
          <p:cNvPr id="20485" name="Text Box 7">
            <a:extLst>
              <a:ext uri="{FF2B5EF4-FFF2-40B4-BE49-F238E27FC236}">
                <a16:creationId xmlns:a16="http://schemas.microsoft.com/office/drawing/2014/main" id="{81458DB7-D48A-9786-B780-B7C12E0A18D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§1.3 Below Your Program</a:t>
            </a:r>
          </a:p>
        </p:txBody>
      </p:sp>
      <p:pic>
        <p:nvPicPr>
          <p:cNvPr id="20486" name="Picture 11" descr="f01-02-P374493">
            <a:extLst>
              <a:ext uri="{FF2B5EF4-FFF2-40B4-BE49-F238E27FC236}">
                <a16:creationId xmlns:a16="http://schemas.microsoft.com/office/drawing/2014/main" id="{56CE3BA8-53E3-B081-4D33-40BD28ED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>
            <a:extLst>
              <a:ext uri="{FF2B5EF4-FFF2-40B4-BE49-F238E27FC236}">
                <a16:creationId xmlns:a16="http://schemas.microsoft.com/office/drawing/2014/main" id="{BE4E1CD2-2407-E1CA-2F73-A31E39960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66DE266-84F4-7548-BBCD-6DDCAC1F728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/>
          </a:p>
        </p:txBody>
      </p:sp>
      <p:sp>
        <p:nvSpPr>
          <p:cNvPr id="22531" name="Rectangle 8">
            <a:extLst>
              <a:ext uri="{FF2B5EF4-FFF2-40B4-BE49-F238E27FC236}">
                <a16:creationId xmlns:a16="http://schemas.microsoft.com/office/drawing/2014/main" id="{F230357C-D57D-F9E3-1B5A-6AF3919EF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Levels of Program Code</a:t>
            </a:r>
            <a:endParaRPr lang="en-AU" altLang="en-US"/>
          </a:p>
        </p:txBody>
      </p:sp>
      <p:sp>
        <p:nvSpPr>
          <p:cNvPr id="22532" name="Rectangle 9">
            <a:extLst>
              <a:ext uri="{FF2B5EF4-FFF2-40B4-BE49-F238E27FC236}">
                <a16:creationId xmlns:a16="http://schemas.microsoft.com/office/drawing/2014/main" id="{783D3D16-2708-A7BF-68A0-2C8644F415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Provides for productivity and portability </a:t>
            </a:r>
            <a:endParaRPr lang="en-AU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Textual representation of instructions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Encoded instructions and data</a:t>
            </a:r>
          </a:p>
        </p:txBody>
      </p:sp>
      <p:pic>
        <p:nvPicPr>
          <p:cNvPr id="22533" name="Picture 1">
            <a:extLst>
              <a:ext uri="{FF2B5EF4-FFF2-40B4-BE49-F238E27FC236}">
                <a16:creationId xmlns:a16="http://schemas.microsoft.com/office/drawing/2014/main" id="{3B8C4031-C232-1B67-EE15-20202960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1125538"/>
            <a:ext cx="3367088" cy="52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D159FE-07F8-1383-408C-588E59C1F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4149725"/>
            <a:ext cx="966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C00000"/>
                </a:solidFill>
                <a:ea typeface="新細明體" panose="02020500000000000000" pitchFamily="18" charset="-120"/>
              </a:rPr>
              <a:t>RISC-V</a:t>
            </a:r>
            <a:endParaRPr lang="zh-TW" altLang="en-US" sz="1800" b="1">
              <a:solidFill>
                <a:srgbClr val="C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718F0F92-BA1F-F716-B28A-48FC62F11F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86FD75D-414A-5741-8500-9361E491016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/>
          </a:p>
        </p:txBody>
      </p:sp>
      <p:pic>
        <p:nvPicPr>
          <p:cNvPr id="24579" name="Picture 13" descr="f01-04-P374493">
            <a:extLst>
              <a:ext uri="{FF2B5EF4-FFF2-40B4-BE49-F238E27FC236}">
                <a16:creationId xmlns:a16="http://schemas.microsoft.com/office/drawing/2014/main" id="{6CB6FD12-71BD-445B-C980-D9FD4031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2">
            <a:extLst>
              <a:ext uri="{FF2B5EF4-FFF2-40B4-BE49-F238E27FC236}">
                <a16:creationId xmlns:a16="http://schemas.microsoft.com/office/drawing/2014/main" id="{0E49CE34-D71A-A380-0982-91DD1CF58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</a:t>
            </a:r>
            <a:endParaRPr lang="en-AU" altLang="en-US"/>
          </a:p>
        </p:txBody>
      </p:sp>
      <p:sp>
        <p:nvSpPr>
          <p:cNvPr id="24581" name="Rectangle 7">
            <a:extLst>
              <a:ext uri="{FF2B5EF4-FFF2-40B4-BE49-F238E27FC236}">
                <a16:creationId xmlns:a16="http://schemas.microsoft.com/office/drawing/2014/main" id="{AA25E7F6-E88C-AADF-D4F8-7D36C4FD48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Same components for</a:t>
            </a:r>
            <a:br>
              <a:rPr lang="en-US" altLang="en-US" sz="2800"/>
            </a:br>
            <a:r>
              <a:rPr lang="en-US" altLang="en-US" sz="2800"/>
              <a:t>all kinds of computer</a:t>
            </a:r>
          </a:p>
          <a:p>
            <a:pPr lvl="1" eaLnBrk="1" hangingPunct="1"/>
            <a:r>
              <a:rPr lang="en-US" altLang="en-US" sz="2400"/>
              <a:t>Desktop, server,</a:t>
            </a:r>
            <a:br>
              <a:rPr lang="en-US" altLang="en-US" sz="2400"/>
            </a:br>
            <a:r>
              <a:rPr lang="en-US" altLang="en-US" sz="2400"/>
              <a:t>embedded, </a:t>
            </a:r>
            <a:r>
              <a:rPr lang="en-US" altLang="en-US" sz="2000" b="1" i="1">
                <a:solidFill>
                  <a:srgbClr val="C00000"/>
                </a:solidFill>
              </a:rPr>
              <a:t>supercomputer</a:t>
            </a:r>
          </a:p>
          <a:p>
            <a:pPr eaLnBrk="1" hangingPunct="1"/>
            <a:r>
              <a:rPr lang="en-US" altLang="en-US" sz="2800"/>
              <a:t>Input/output includes</a:t>
            </a:r>
          </a:p>
          <a:p>
            <a:pPr lvl="1" eaLnBrk="1" hangingPunct="1"/>
            <a:r>
              <a:rPr lang="en-US" altLang="en-US" sz="2400"/>
              <a:t>User-interface devices</a:t>
            </a:r>
          </a:p>
          <a:p>
            <a:pPr lvl="2" eaLnBrk="1" hangingPunct="1"/>
            <a:r>
              <a:rPr lang="en-US" altLang="en-US" sz="2000"/>
              <a:t>Display, keyboard, mouse</a:t>
            </a:r>
          </a:p>
          <a:p>
            <a:pPr lvl="1" eaLnBrk="1" hangingPunct="1"/>
            <a:r>
              <a:rPr lang="en-US" altLang="en-US" sz="2400"/>
              <a:t>Storage devices</a:t>
            </a:r>
          </a:p>
          <a:p>
            <a:pPr lvl="2" eaLnBrk="1" hangingPunct="1"/>
            <a:r>
              <a:rPr lang="en-US" altLang="en-US" sz="2000"/>
              <a:t>Hard disk, CD/DVD, flash</a:t>
            </a:r>
          </a:p>
          <a:p>
            <a:pPr lvl="1" eaLnBrk="1" hangingPunct="1"/>
            <a:r>
              <a:rPr lang="en-US" altLang="en-US" sz="2400"/>
              <a:t>Network adapters</a:t>
            </a:r>
          </a:p>
          <a:p>
            <a:pPr lvl="2" eaLnBrk="1" hangingPunct="1"/>
            <a:r>
              <a:rPr lang="en-US" altLang="en-US" sz="2000"/>
              <a:t>For communicating with other computers</a:t>
            </a:r>
            <a:endParaRPr lang="en-AU" altLang="en-US" sz="2000"/>
          </a:p>
        </p:txBody>
      </p:sp>
      <p:sp>
        <p:nvSpPr>
          <p:cNvPr id="24582" name="Text Box 9">
            <a:extLst>
              <a:ext uri="{FF2B5EF4-FFF2-40B4-BE49-F238E27FC236}">
                <a16:creationId xmlns:a16="http://schemas.microsoft.com/office/drawing/2014/main" id="{E058A698-D488-F542-300A-8C384A291A0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08106" y="1064419"/>
            <a:ext cx="2505075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§1.4 Under the Covers</a:t>
            </a:r>
          </a:p>
        </p:txBody>
      </p:sp>
      <p:sp>
        <p:nvSpPr>
          <p:cNvPr id="24583" name="Text Box 11">
            <a:extLst>
              <a:ext uri="{FF2B5EF4-FFF2-40B4-BE49-F238E27FC236}">
                <a16:creationId xmlns:a16="http://schemas.microsoft.com/office/drawing/2014/main" id="{EC58A188-FE5F-4C45-C130-69E642365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1D4A34FB-E417-0C37-ADFA-7DD45CB206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F14E63D-FE5E-BA4E-8BAA-5217D216708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3370763-8F1C-ECD6-D53E-B96AC369C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Touchscreen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814343A-D1BE-5CE9-8BF9-46C7036A364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PostPC device</a:t>
            </a:r>
          </a:p>
          <a:p>
            <a:pPr eaLnBrk="1" hangingPunct="1"/>
            <a:r>
              <a:rPr lang="en-US" altLang="en-US" sz="2800"/>
              <a:t>Supersedes keyboard and mouse</a:t>
            </a:r>
          </a:p>
          <a:p>
            <a:pPr eaLnBrk="1" hangingPunct="1"/>
            <a:r>
              <a:rPr lang="en-US" altLang="en-US" sz="2800"/>
              <a:t>Resistive and Capacitive types</a:t>
            </a:r>
          </a:p>
          <a:p>
            <a:pPr lvl="1" eaLnBrk="1" hangingPunct="1"/>
            <a:r>
              <a:rPr lang="en-US" altLang="en-US" sz="2400"/>
              <a:t>Most tablets, smart phones use capacitive</a:t>
            </a:r>
          </a:p>
          <a:p>
            <a:pPr lvl="1" eaLnBrk="1" hangingPunct="1"/>
            <a:r>
              <a:rPr lang="en-GB" altLang="en-US" sz="2400"/>
              <a:t>Capacitive allows multiple touches simultaneously</a:t>
            </a:r>
            <a:endParaRPr lang="en-US" altLang="en-US" sz="2400"/>
          </a:p>
          <a:p>
            <a:pPr lvl="1" eaLnBrk="1" hangingPunct="1"/>
            <a:endParaRPr lang="en-US" altLang="en-US" sz="2400"/>
          </a:p>
        </p:txBody>
      </p:sp>
      <p:pic>
        <p:nvPicPr>
          <p:cNvPr id="26629" name="Picture 14">
            <a:extLst>
              <a:ext uri="{FF2B5EF4-FFF2-40B4-BE49-F238E27FC236}">
                <a16:creationId xmlns:a16="http://schemas.microsoft.com/office/drawing/2014/main" id="{B5761244-D3CE-E825-C1C5-FA16C208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>
            <a:extLst>
              <a:ext uri="{FF2B5EF4-FFF2-40B4-BE49-F238E27FC236}">
                <a16:creationId xmlns:a16="http://schemas.microsoft.com/office/drawing/2014/main" id="{63A7E758-A27E-4CC7-9C56-0DD42A3E9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B0C1D26-03FB-344F-AB4E-641CD7F0D1C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en-US" sz="14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675252A-9B2D-21FF-E5AA-B2C485523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Through the Looking Glass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E119F9C-009A-18C1-802A-5D62EFBBD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US" altLang="en-US"/>
              <a:t>LCD screen: picture elements (pixels)</a:t>
            </a:r>
          </a:p>
          <a:p>
            <a:pPr lvl="1" eaLnBrk="1" hangingPunct="1"/>
            <a:r>
              <a:rPr lang="en-US" altLang="en-US"/>
              <a:t>Mirrors content of frame buffer memory</a:t>
            </a:r>
          </a:p>
        </p:txBody>
      </p:sp>
      <p:pic>
        <p:nvPicPr>
          <p:cNvPr id="28677" name="Picture 6" descr="f01-06-P374493">
            <a:extLst>
              <a:ext uri="{FF2B5EF4-FFF2-40B4-BE49-F238E27FC236}">
                <a16:creationId xmlns:a16="http://schemas.microsoft.com/office/drawing/2014/main" id="{6393CB53-00A0-1EFD-D19C-67EB5585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>
            <a:extLst>
              <a:ext uri="{FF2B5EF4-FFF2-40B4-BE49-F238E27FC236}">
                <a16:creationId xmlns:a16="http://schemas.microsoft.com/office/drawing/2014/main" id="{26518DA4-F61D-4E62-1329-1A12A415A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052585A-9FE6-7E4E-9BB0-06F2627715E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72A6B91C-9E89-C978-6BFC-CE44760D3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Opening the Box (A5)</a:t>
            </a:r>
            <a:endParaRPr lang="en-AU" altLang="en-US" dirty="0"/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0624A18C-C88F-6BF3-0ACE-1B28AC7F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>
            <a:extLst>
              <a:ext uri="{FF2B5EF4-FFF2-40B4-BE49-F238E27FC236}">
                <a16:creationId xmlns:a16="http://schemas.microsoft.com/office/drawing/2014/main" id="{773ADC21-C1F2-9BEF-9C7F-C22977AD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437063"/>
            <a:ext cx="64801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1">
            <a:extLst>
              <a:ext uri="{FF2B5EF4-FFF2-40B4-BE49-F238E27FC236}">
                <a16:creationId xmlns:a16="http://schemas.microsoft.com/office/drawing/2014/main" id="{7C4BDC9D-73B2-F060-A2F3-F90DAD67A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Capacitive multitouch LCD screen</a:t>
            </a:r>
          </a:p>
        </p:txBody>
      </p:sp>
      <p:cxnSp>
        <p:nvCxnSpPr>
          <p:cNvPr id="30727" name="Straight Arrow Connector 3">
            <a:extLst>
              <a:ext uri="{FF2B5EF4-FFF2-40B4-BE49-F238E27FC236}">
                <a16:creationId xmlns:a16="http://schemas.microsoft.com/office/drawing/2014/main" id="{296B56B7-76AA-DC4D-C88C-F9BE1A09265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TextBox 11">
            <a:extLst>
              <a:ext uri="{FF2B5EF4-FFF2-40B4-BE49-F238E27FC236}">
                <a16:creationId xmlns:a16="http://schemas.microsoft.com/office/drawing/2014/main" id="{A0CD5F65-1DD5-0E12-8232-DE5F9B615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3.8 V, 25 Watt-hour battery</a:t>
            </a:r>
          </a:p>
        </p:txBody>
      </p:sp>
      <p:cxnSp>
        <p:nvCxnSpPr>
          <p:cNvPr id="30729" name="Straight Arrow Connector 12">
            <a:extLst>
              <a:ext uri="{FF2B5EF4-FFF2-40B4-BE49-F238E27FC236}">
                <a16:creationId xmlns:a16="http://schemas.microsoft.com/office/drawing/2014/main" id="{FB4CBCF9-7343-918D-0C90-1C1B575B044C}"/>
              </a:ext>
            </a:extLst>
          </p:cNvPr>
          <p:cNvCxnSpPr>
            <a:cxnSpLocks noChangeShapeType="1"/>
            <a:stCxn id="30728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0" name="TextBox 15">
            <a:extLst>
              <a:ext uri="{FF2B5EF4-FFF2-40B4-BE49-F238E27FC236}">
                <a16:creationId xmlns:a16="http://schemas.microsoft.com/office/drawing/2014/main" id="{F1F6F41B-EB9C-1CE2-6DD7-607C58C7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Computer board</a:t>
            </a:r>
          </a:p>
        </p:txBody>
      </p:sp>
      <p:cxnSp>
        <p:nvCxnSpPr>
          <p:cNvPr id="30731" name="Straight Arrow Connector 16">
            <a:extLst>
              <a:ext uri="{FF2B5EF4-FFF2-40B4-BE49-F238E27FC236}">
                <a16:creationId xmlns:a16="http://schemas.microsoft.com/office/drawing/2014/main" id="{D736F8A6-6D42-3D8F-792F-B063FC6F5DF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2" name="Straight Arrow Connector 19">
            <a:extLst>
              <a:ext uri="{FF2B5EF4-FFF2-40B4-BE49-F238E27FC236}">
                <a16:creationId xmlns:a16="http://schemas.microsoft.com/office/drawing/2014/main" id="{A50B5136-8ECE-A29F-F6FE-7FF3A65C7DE7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>
            <a:extLst>
              <a:ext uri="{FF2B5EF4-FFF2-40B4-BE49-F238E27FC236}">
                <a16:creationId xmlns:a16="http://schemas.microsoft.com/office/drawing/2014/main" id="{F0185287-F081-88AE-D0E3-FA459860E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D27C98B-EF06-7A41-B3C1-1375002A698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012A42F0-7FB7-8EAF-6991-D42464745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Opening the Box (A12)</a:t>
            </a:r>
            <a:endParaRPr lang="en-AU" altLang="en-US" dirty="0"/>
          </a:p>
        </p:txBody>
      </p:sp>
      <p:pic>
        <p:nvPicPr>
          <p:cNvPr id="30724" name="Picture 2" descr="Inside the iPhone Xs Max">
            <a:extLst>
              <a:ext uri="{FF2B5EF4-FFF2-40B4-BE49-F238E27FC236}">
                <a16:creationId xmlns:a16="http://schemas.microsoft.com/office/drawing/2014/main" id="{CDFE4E43-E5DF-0BE8-3179-CB83DFF9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87463"/>
            <a:ext cx="4267200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 descr="iPhone Xs Max - Board Shot">
            <a:extLst>
              <a:ext uri="{FF2B5EF4-FFF2-40B4-BE49-F238E27FC236}">
                <a16:creationId xmlns:a16="http://schemas.microsoft.com/office/drawing/2014/main" id="{F7271733-6BAF-EAC5-3A1E-505EBB7A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070225"/>
            <a:ext cx="5113337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523BEBA9-6FED-DAA9-709B-17C9A0DF4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4B4A6D3-1CEF-8046-B58E-750C7B91C18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AD9995E-B9C2-D5B0-9048-0BAF3444A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 (CPU)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6407556-B05A-044E-2F52-932267A79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70C0"/>
                </a:solidFill>
              </a:rPr>
              <a:t>Datapath</a:t>
            </a:r>
            <a:r>
              <a:rPr lang="en-US" altLang="en-US"/>
              <a:t>: performs operations on data</a:t>
            </a:r>
          </a:p>
          <a:p>
            <a:pPr eaLnBrk="1" hangingPunct="1"/>
            <a:r>
              <a:rPr lang="en-US" altLang="en-US" b="1">
                <a:solidFill>
                  <a:srgbClr val="0070C0"/>
                </a:solidFill>
              </a:rPr>
              <a:t>Control</a:t>
            </a:r>
            <a:r>
              <a:rPr lang="en-US" altLang="en-US"/>
              <a:t>: sequences datapath, memory, ...</a:t>
            </a:r>
          </a:p>
          <a:p>
            <a:pPr eaLnBrk="1" hangingPunct="1"/>
            <a:r>
              <a:rPr lang="en-US" altLang="en-US" b="1">
                <a:solidFill>
                  <a:srgbClr val="C00000"/>
                </a:solidFill>
              </a:rPr>
              <a:t>Cache</a:t>
            </a:r>
            <a:r>
              <a:rPr lang="en-US" altLang="en-US"/>
              <a:t> memory</a:t>
            </a:r>
          </a:p>
          <a:p>
            <a:pPr lvl="1" eaLnBrk="1" hangingPunct="1"/>
            <a:r>
              <a:rPr lang="en-US" altLang="en-US"/>
              <a:t>Small fast SRAM memory for immediate access to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8FFADBEE-01E9-9C61-4566-18C2AB737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B30715F-3EB9-8948-A01D-9DCE2BBBA8A9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en-US" sz="14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83FEF4-BD03-1621-5B61-02E634423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34820" name="Rectangle 19">
            <a:extLst>
              <a:ext uri="{FF2B5EF4-FFF2-40B4-BE49-F238E27FC236}">
                <a16:creationId xmlns:a16="http://schemas.microsoft.com/office/drawing/2014/main" id="{8B545A68-909A-E16A-31FD-1925806CA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Apple A5</a:t>
            </a:r>
          </a:p>
        </p:txBody>
      </p:sp>
      <p:pic>
        <p:nvPicPr>
          <p:cNvPr id="34821" name="Picture 6">
            <a:extLst>
              <a:ext uri="{FF2B5EF4-FFF2-40B4-BE49-F238E27FC236}">
                <a16:creationId xmlns:a16="http://schemas.microsoft.com/office/drawing/2014/main" id="{AB36450B-BDFD-30E2-4F81-31886A75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69D23A57-BE94-F062-35C8-428423B20E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F82A2BD-1800-F24D-88F9-1227B375158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1C58CC2-B76D-217E-5A63-2EB80F165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079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34820" name="Content Placeholder 1">
            <a:extLst>
              <a:ext uri="{FF2B5EF4-FFF2-40B4-BE49-F238E27FC236}">
                <a16:creationId xmlns:a16="http://schemas.microsoft.com/office/drawing/2014/main" id="{66A6A510-F212-6951-CBCC-CB3EF7BC3E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A12 processor </a:t>
            </a:r>
          </a:p>
          <a:p>
            <a:endParaRPr lang="en-US" altLang="en-US"/>
          </a:p>
        </p:txBody>
      </p:sp>
      <p:pic>
        <p:nvPicPr>
          <p:cNvPr id="34821" name="Picture 2">
            <a:extLst>
              <a:ext uri="{FF2B5EF4-FFF2-40B4-BE49-F238E27FC236}">
                <a16:creationId xmlns:a16="http://schemas.microsoft.com/office/drawing/2014/main" id="{D14B1C57-D482-FE7B-24AD-49F46B42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44675"/>
            <a:ext cx="4916488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998BB89E-60FF-1E0F-BAA7-F2DE91B2B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41B1F60-05D8-134F-93F2-B3BE6EFDA97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D63DC4D-9322-34DB-F47F-48642D2F0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Computer Revolution</a:t>
            </a:r>
            <a:endParaRPr lang="en-AU" alt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FB2ABC9-FCCC-E4D7-68C7-83FA279BE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/>
              <a:t>Progress in computer technology</a:t>
            </a:r>
          </a:p>
          <a:p>
            <a:pPr lvl="1" eaLnBrk="1" hangingPunct="1"/>
            <a:r>
              <a:rPr lang="en-US" altLang="en-US" dirty="0"/>
              <a:t>Underpinned by </a:t>
            </a:r>
            <a:r>
              <a:rPr lang="en-US" altLang="en-US" b="1" dirty="0">
                <a:solidFill>
                  <a:srgbClr val="C00000"/>
                </a:solidFill>
              </a:rPr>
              <a:t>Moore’s Law </a:t>
            </a:r>
          </a:p>
          <a:p>
            <a:pPr lvl="1" eaLnBrk="1" hangingPunct="1"/>
            <a:r>
              <a:rPr lang="en-US" altLang="en-US" dirty="0"/>
              <a:t>Underpinned by </a:t>
            </a:r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domain-specific accelerators</a:t>
            </a:r>
          </a:p>
          <a:p>
            <a:pPr eaLnBrk="1" hangingPunct="1"/>
            <a:r>
              <a:rPr lang="en-US" altLang="en-US" dirty="0"/>
              <a:t>Makes novel applications feasible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Computers in automobiles</a:t>
            </a:r>
          </a:p>
          <a:p>
            <a:pPr lvl="1" eaLnBrk="1" hangingPunct="1"/>
            <a:r>
              <a:rPr lang="en-US" altLang="en-US" dirty="0"/>
              <a:t>Cell phones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Human genome project</a:t>
            </a:r>
          </a:p>
          <a:p>
            <a:pPr lvl="1" eaLnBrk="1" hangingPunct="1"/>
            <a:r>
              <a:rPr lang="en-US" altLang="en-US" dirty="0"/>
              <a:t>World Wide Web</a:t>
            </a:r>
          </a:p>
          <a:p>
            <a:pPr lvl="1" eaLnBrk="1" hangingPunct="1"/>
            <a:r>
              <a:rPr lang="en-US" altLang="en-US" dirty="0"/>
              <a:t>Search Engines</a:t>
            </a:r>
          </a:p>
          <a:p>
            <a:pPr eaLnBrk="1" hangingPunct="1"/>
            <a:r>
              <a:rPr lang="en-US" altLang="en-US" dirty="0"/>
              <a:t>Computers are pervasive</a:t>
            </a: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1BE72982-C2A8-8996-FD08-3519B193E00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 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>
            <a:extLst>
              <a:ext uri="{FF2B5EF4-FFF2-40B4-BE49-F238E27FC236}">
                <a16:creationId xmlns:a16="http://schemas.microsoft.com/office/drawing/2014/main" id="{6A6744D0-21B4-057E-27CE-880C234302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F367CE4-365B-3147-AF24-157D686BAD8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EEC1C9F-23DB-2C90-BD24-81613A80E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Abstractions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5E20C1D-0C2E-D708-7CA0-27C9BAC6A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270875" cy="4537075"/>
          </a:xfrm>
        </p:spPr>
        <p:txBody>
          <a:bodyPr/>
          <a:lstStyle/>
          <a:p>
            <a:pPr eaLnBrk="1" hangingPunct="1"/>
            <a:r>
              <a:rPr lang="en-US" altLang="en-US"/>
              <a:t>Abstraction helps us deal with </a:t>
            </a:r>
            <a:r>
              <a:rPr lang="en-US" altLang="en-US" b="1">
                <a:solidFill>
                  <a:srgbClr val="C00000"/>
                </a:solidFill>
              </a:rPr>
              <a:t>complexity</a:t>
            </a:r>
          </a:p>
          <a:p>
            <a:pPr lvl="1" eaLnBrk="1" hangingPunct="1"/>
            <a:r>
              <a:rPr lang="en-US" altLang="en-US"/>
              <a:t>Hide lower-level detail</a:t>
            </a:r>
          </a:p>
          <a:p>
            <a:pPr eaLnBrk="1" hangingPunct="1"/>
            <a:r>
              <a:rPr lang="en-US" altLang="en-US" b="1">
                <a:solidFill>
                  <a:srgbClr val="0070C0"/>
                </a:solidFill>
              </a:rPr>
              <a:t>Instruction set architecture (ISA)</a:t>
            </a:r>
          </a:p>
          <a:p>
            <a:pPr lvl="1" eaLnBrk="1" hangingPunct="1"/>
            <a:r>
              <a:rPr lang="en-US" altLang="en-US"/>
              <a:t>The hardware/software interface</a:t>
            </a:r>
          </a:p>
          <a:p>
            <a:pPr eaLnBrk="1" hangingPunct="1"/>
            <a:r>
              <a:rPr lang="en-US" altLang="en-US" b="1">
                <a:solidFill>
                  <a:srgbClr val="0070C0"/>
                </a:solidFill>
              </a:rPr>
              <a:t>Application binary interface</a:t>
            </a:r>
            <a:r>
              <a:rPr lang="zh-TW" altLang="en-US" b="1">
                <a:solidFill>
                  <a:srgbClr val="0070C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>
                <a:solidFill>
                  <a:srgbClr val="0070C0"/>
                </a:solidFill>
                <a:ea typeface="新細明體" panose="02020500000000000000" pitchFamily="18" charset="-120"/>
              </a:rPr>
              <a:t>(ABI)</a:t>
            </a:r>
            <a:endParaRPr lang="en-US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/>
              <a:t>The ISA plus </a:t>
            </a:r>
            <a:r>
              <a:rPr lang="en-US" altLang="en-US" b="1">
                <a:solidFill>
                  <a:srgbClr val="C00000"/>
                </a:solidFill>
              </a:rPr>
              <a:t>system software interface</a:t>
            </a:r>
          </a:p>
          <a:p>
            <a:pPr eaLnBrk="1" hangingPunct="1"/>
            <a:r>
              <a:rPr lang="en-US" altLang="en-US"/>
              <a:t>Implementation</a:t>
            </a:r>
          </a:p>
          <a:p>
            <a:pPr lvl="1" eaLnBrk="1" hangingPunct="1"/>
            <a:r>
              <a:rPr lang="en-US" altLang="en-US"/>
              <a:t>The </a:t>
            </a:r>
            <a:r>
              <a:rPr lang="en-US" altLang="en-US" b="1">
                <a:solidFill>
                  <a:srgbClr val="C00000"/>
                </a:solidFill>
              </a:rPr>
              <a:t>details</a:t>
            </a:r>
            <a:r>
              <a:rPr lang="en-US" altLang="en-US"/>
              <a:t> underlying and interface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5858358D-53C6-97DB-B545-BBDFC82B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187450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>
            <a:extLst>
              <a:ext uri="{FF2B5EF4-FFF2-40B4-BE49-F238E27FC236}">
                <a16:creationId xmlns:a16="http://schemas.microsoft.com/office/drawing/2014/main" id="{8D3A9250-1590-B869-89D6-9BFFA156E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53E1A65-91C2-BD4A-9B18-1F1C01A2D739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/>
          </a:p>
        </p:txBody>
      </p:sp>
      <p:pic>
        <p:nvPicPr>
          <p:cNvPr id="38915" name="Picture 11" descr="flash-cards">
            <a:extLst>
              <a:ext uri="{FF2B5EF4-FFF2-40B4-BE49-F238E27FC236}">
                <a16:creationId xmlns:a16="http://schemas.microsoft.com/office/drawing/2014/main" id="{6145856C-251A-BCBD-B37F-3F273958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2">
            <a:extLst>
              <a:ext uri="{FF2B5EF4-FFF2-40B4-BE49-F238E27FC236}">
                <a16:creationId xmlns:a16="http://schemas.microsoft.com/office/drawing/2014/main" id="{D26DAADC-B34C-337C-345F-A93856388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Safe Place for Data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A951ECD9-6CB3-22DE-148A-3BE0310968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Volatile main memory</a:t>
            </a:r>
          </a:p>
          <a:p>
            <a:pPr lvl="1" eaLnBrk="1" hangingPunct="1"/>
            <a:r>
              <a:rPr lang="en-US" altLang="en-US" sz="2000"/>
              <a:t>Loses instructions and data when power off</a:t>
            </a:r>
          </a:p>
          <a:p>
            <a:pPr eaLnBrk="1" hangingPunct="1"/>
            <a:r>
              <a:rPr lang="en-US" altLang="en-US" sz="2400" b="1">
                <a:solidFill>
                  <a:srgbClr val="0070C0"/>
                </a:solidFill>
              </a:rPr>
              <a:t>Non-volatile</a:t>
            </a:r>
            <a:r>
              <a:rPr lang="en-US" altLang="en-US" sz="2400"/>
              <a:t> secondary memory</a:t>
            </a:r>
          </a:p>
          <a:p>
            <a:pPr lvl="1" eaLnBrk="1" hangingPunct="1"/>
            <a:r>
              <a:rPr lang="en-US" altLang="en-US" sz="2000"/>
              <a:t>Magnetic disk</a:t>
            </a:r>
          </a:p>
          <a:p>
            <a:pPr lvl="1" eaLnBrk="1" hangingPunct="1"/>
            <a:r>
              <a:rPr lang="en-US" altLang="en-US" sz="2000"/>
              <a:t>Flash memory</a:t>
            </a:r>
          </a:p>
          <a:p>
            <a:pPr lvl="1" eaLnBrk="1" hangingPunct="1"/>
            <a:r>
              <a:rPr lang="en-US" altLang="en-US" sz="2000"/>
              <a:t>Optical disk (CDROM, DVD)</a:t>
            </a:r>
          </a:p>
        </p:txBody>
      </p:sp>
      <p:pic>
        <p:nvPicPr>
          <p:cNvPr id="38918" name="Picture 9" descr="hard-disk-drive">
            <a:extLst>
              <a:ext uri="{FF2B5EF4-FFF2-40B4-BE49-F238E27FC236}">
                <a16:creationId xmlns:a16="http://schemas.microsoft.com/office/drawing/2014/main" id="{C019DFC4-4B04-07CA-181A-EB716D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10" descr="flash-memory-exploded">
            <a:extLst>
              <a:ext uri="{FF2B5EF4-FFF2-40B4-BE49-F238E27FC236}">
                <a16:creationId xmlns:a16="http://schemas.microsoft.com/office/drawing/2014/main" id="{E487BD1D-EC6A-5E71-F05E-E73D8CF8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2" descr="dvd-drive">
            <a:extLst>
              <a:ext uri="{FF2B5EF4-FFF2-40B4-BE49-F238E27FC236}">
                <a16:creationId xmlns:a16="http://schemas.microsoft.com/office/drawing/2014/main" id="{19259B3E-8D8B-448E-D526-DF9DC5DFA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>
            <a:extLst>
              <a:ext uri="{FF2B5EF4-FFF2-40B4-BE49-F238E27FC236}">
                <a16:creationId xmlns:a16="http://schemas.microsoft.com/office/drawing/2014/main" id="{09068BA8-010A-2644-F609-D3B151E21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50F31301-A7A1-7744-BE60-D2C144AE967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04DBB52-F166-7A68-1B96-8B8EAC059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Networks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35A4388A-6FCE-4E7A-AC65-3CB348726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en-US"/>
              <a:t>Communication, resource sharing, nonlocal access</a:t>
            </a:r>
          </a:p>
          <a:p>
            <a:pPr eaLnBrk="1" hangingPunct="1"/>
            <a:r>
              <a:rPr lang="en-US" altLang="en-US"/>
              <a:t>Local area network (LAN): Ethernet</a:t>
            </a:r>
          </a:p>
          <a:p>
            <a:pPr eaLnBrk="1" hangingPunct="1"/>
            <a:r>
              <a:rPr lang="en-US" altLang="en-US"/>
              <a:t>Wide area network (WAN): the Internet</a:t>
            </a:r>
          </a:p>
          <a:p>
            <a:pPr eaLnBrk="1" hangingPunct="1"/>
            <a:r>
              <a:rPr lang="en-US" altLang="en-US"/>
              <a:t>Wireless network: WiFi, Bluetooth</a:t>
            </a:r>
          </a:p>
        </p:txBody>
      </p:sp>
      <p:pic>
        <p:nvPicPr>
          <p:cNvPr id="40965" name="Picture 6" descr="ethernet-cables">
            <a:extLst>
              <a:ext uri="{FF2B5EF4-FFF2-40B4-BE49-F238E27FC236}">
                <a16:creationId xmlns:a16="http://schemas.microsoft.com/office/drawing/2014/main" id="{71EBC832-16D4-53FC-6583-4BC7FEEB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365625"/>
            <a:ext cx="22891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wireless-router">
            <a:extLst>
              <a:ext uri="{FF2B5EF4-FFF2-40B4-BE49-F238E27FC236}">
                <a16:creationId xmlns:a16="http://schemas.microsoft.com/office/drawing/2014/main" id="{841BE392-6B13-931A-67B4-84B796A5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6080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>
            <a:extLst>
              <a:ext uri="{FF2B5EF4-FFF2-40B4-BE49-F238E27FC236}">
                <a16:creationId xmlns:a16="http://schemas.microsoft.com/office/drawing/2014/main" id="{FD62375A-7EAA-25CB-9CA3-8682AE38AC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D86C245-8F4D-1C4F-A6E3-620ACCECF642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 sz="14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B4EB649-739E-AFD9-4C2C-12C8B3AC7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Technology Trends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32D8E22-BC9A-F966-78AB-FEAF60366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4201" y="1125538"/>
            <a:ext cx="3455738" cy="2735262"/>
          </a:xfrm>
        </p:spPr>
        <p:txBody>
          <a:bodyPr/>
          <a:lstStyle/>
          <a:p>
            <a:pPr eaLnBrk="1" hangingPunct="1"/>
            <a:r>
              <a:rPr lang="en-AU" altLang="en-US" sz="2400" dirty="0"/>
              <a:t>Electronics technology </a:t>
            </a:r>
            <a:r>
              <a:rPr lang="en-AU" altLang="en-US" sz="2400" b="1" dirty="0">
                <a:solidFill>
                  <a:srgbClr val="C00000"/>
                </a:solidFill>
              </a:rPr>
              <a:t>continues to evolve</a:t>
            </a:r>
          </a:p>
          <a:p>
            <a:pPr lvl="1" eaLnBrk="1" hangingPunct="1"/>
            <a:r>
              <a:rPr lang="en-AU" altLang="en-US" sz="2000" dirty="0"/>
              <a:t>Increased capacity and performance</a:t>
            </a:r>
          </a:p>
          <a:p>
            <a:pPr lvl="1" eaLnBrk="1" hangingPunct="1"/>
            <a:r>
              <a:rPr lang="en-AU" altLang="en-US" sz="2000" dirty="0"/>
              <a:t>Reduced cost</a:t>
            </a:r>
          </a:p>
        </p:txBody>
      </p:sp>
      <p:graphicFrame>
        <p:nvGraphicFramePr>
          <p:cNvPr id="258136" name="Group 88">
            <a:extLst>
              <a:ext uri="{FF2B5EF4-FFF2-40B4-BE49-F238E27FC236}">
                <a16:creationId xmlns:a16="http://schemas.microsoft.com/office/drawing/2014/main" id="{9329BCA7-52CB-B34C-A891-7BB0ED632098}"/>
              </a:ext>
            </a:extLst>
          </p:cNvPr>
          <p:cNvGraphicFramePr>
            <a:graphicFrameLocks noGrp="1"/>
          </p:cNvGraphicFramePr>
          <p:nvPr/>
        </p:nvGraphicFramePr>
        <p:xfrm>
          <a:off x="612775" y="3860800"/>
          <a:ext cx="7920038" cy="2193948"/>
        </p:xfrm>
        <a:graphic>
          <a:graphicData uri="http://schemas.openxmlformats.org/drawingml/2006/table">
            <a:tbl>
              <a:tblPr/>
              <a:tblGrid>
                <a:gridCol w="865188">
                  <a:extLst>
                    <a:ext uri="{9D8B030D-6E8A-4147-A177-3AD203B41FA5}">
                      <a16:colId xmlns:a16="http://schemas.microsoft.com/office/drawing/2014/main" val="2521579971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3083158095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377440556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3770062629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Year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Technology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Relative performance/cost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161090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1951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Vacuum tube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AU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462947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1965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Transistor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AU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678675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1975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Integrated circuit (IC)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AU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180086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1995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Very large scale IC (VLSI)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2,400,000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AU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699435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2013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Ultra large scale IC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250,000,000,000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AU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0937"/>
                  </a:ext>
                </a:extLst>
              </a:tr>
            </a:tbl>
          </a:graphicData>
        </a:graphic>
      </p:graphicFrame>
      <p:sp>
        <p:nvSpPr>
          <p:cNvPr id="43048" name="Text Box 89">
            <a:extLst>
              <a:ext uri="{FF2B5EF4-FFF2-40B4-BE49-F238E27FC236}">
                <a16:creationId xmlns:a16="http://schemas.microsoft.com/office/drawing/2014/main" id="{705EFB8D-6CDF-A720-D702-49CF0EDE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DRAM capacity</a:t>
            </a:r>
          </a:p>
        </p:txBody>
      </p:sp>
      <p:pic>
        <p:nvPicPr>
          <p:cNvPr id="43049" name="Picture 43">
            <a:extLst>
              <a:ext uri="{FF2B5EF4-FFF2-40B4-BE49-F238E27FC236}">
                <a16:creationId xmlns:a16="http://schemas.microsoft.com/office/drawing/2014/main" id="{C6C52612-C9BF-00AA-B4CF-1D33C792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39" y="1268413"/>
            <a:ext cx="470852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50" name="Text Box 9">
            <a:extLst>
              <a:ext uri="{FF2B5EF4-FFF2-40B4-BE49-F238E27FC236}">
                <a16:creationId xmlns:a16="http://schemas.microsoft.com/office/drawing/2014/main" id="{C2EB54C9-FC7F-EF9D-038D-3CB643E0E7A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§1.5 Technologies for Building Processors and Memory</a:t>
            </a:r>
          </a:p>
        </p:txBody>
      </p:sp>
      <p:sp>
        <p:nvSpPr>
          <p:cNvPr id="43051" name="矩形 1">
            <a:extLst>
              <a:ext uri="{FF2B5EF4-FFF2-40B4-BE49-F238E27FC236}">
                <a16:creationId xmlns:a16="http://schemas.microsoft.com/office/drawing/2014/main" id="{582341C6-ADB3-3831-ECC9-C2F7D73C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1277938"/>
            <a:ext cx="157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C00000"/>
                </a:solidFill>
                <a:ea typeface="新細明體" panose="02020500000000000000" pitchFamily="18" charset="-120"/>
              </a:rPr>
              <a:t>Moore’s Law</a:t>
            </a:r>
            <a:endParaRPr lang="en-AU" altLang="en-US" sz="1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907DAE66-A927-19FE-BF05-CC90BB81E2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Semiconductor Technology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0ACF6047-2E62-A23D-F5A9-32211140E5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Silicon:  semiconductor</a:t>
            </a:r>
          </a:p>
          <a:p>
            <a:r>
              <a:rPr lang="en-US" altLang="en-US"/>
              <a:t>Add materials to transform properties:</a:t>
            </a:r>
          </a:p>
          <a:p>
            <a:pPr lvl="1"/>
            <a:r>
              <a:rPr lang="en-US" altLang="en-US"/>
              <a:t>Conductors</a:t>
            </a:r>
          </a:p>
          <a:p>
            <a:pPr lvl="1"/>
            <a:r>
              <a:rPr lang="en-US" altLang="en-US"/>
              <a:t>Insulators</a:t>
            </a:r>
          </a:p>
          <a:p>
            <a:pPr lvl="1"/>
            <a:r>
              <a:rPr lang="en-US" altLang="en-US"/>
              <a:t>Switch</a:t>
            </a:r>
          </a:p>
        </p:txBody>
      </p:sp>
      <p:sp>
        <p:nvSpPr>
          <p:cNvPr id="45060" name="Footer Placeholder 3">
            <a:extLst>
              <a:ext uri="{FF2B5EF4-FFF2-40B4-BE49-F238E27FC236}">
                <a16:creationId xmlns:a16="http://schemas.microsoft.com/office/drawing/2014/main" id="{CAF8611D-B766-4035-471F-FA4C8179B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B9375D9-B054-E941-8363-ABF0E04DEB8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en-US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>
            <a:extLst>
              <a:ext uri="{FF2B5EF4-FFF2-40B4-BE49-F238E27FC236}">
                <a16:creationId xmlns:a16="http://schemas.microsoft.com/office/drawing/2014/main" id="{5E720BAB-C127-01B7-E8D8-CA0E0CFA9C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4675FF6-1E50-A146-99E1-D6D5F12F905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 sz="140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97FA01-2B0E-0835-AA96-D4BB1C731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Manufacturing ICs</a:t>
            </a:r>
            <a:endParaRPr lang="en-AU" altLang="en-US"/>
          </a:p>
        </p:txBody>
      </p:sp>
      <p:sp>
        <p:nvSpPr>
          <p:cNvPr id="46084" name="Rectangle 19">
            <a:extLst>
              <a:ext uri="{FF2B5EF4-FFF2-40B4-BE49-F238E27FC236}">
                <a16:creationId xmlns:a16="http://schemas.microsoft.com/office/drawing/2014/main" id="{4458D249-8D97-BF28-0959-9948BA2B0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300663"/>
            <a:ext cx="8270875" cy="936625"/>
          </a:xfrm>
        </p:spPr>
        <p:txBody>
          <a:bodyPr/>
          <a:lstStyle/>
          <a:p>
            <a:pPr eaLnBrk="1" hangingPunct="1"/>
            <a:r>
              <a:rPr lang="en-US" altLang="en-US"/>
              <a:t>Yield: proportion of working dies per wafer</a:t>
            </a:r>
          </a:p>
        </p:txBody>
      </p:sp>
      <p:pic>
        <p:nvPicPr>
          <p:cNvPr id="46085" name="Picture 20" descr="f01-18-P374493">
            <a:extLst>
              <a:ext uri="{FF2B5EF4-FFF2-40B4-BE49-F238E27FC236}">
                <a16:creationId xmlns:a16="http://schemas.microsoft.com/office/drawing/2014/main" id="{D26BCECD-2E25-5682-0BC7-E88820EA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12875"/>
            <a:ext cx="6481762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>
            <a:extLst>
              <a:ext uri="{FF2B5EF4-FFF2-40B4-BE49-F238E27FC236}">
                <a16:creationId xmlns:a16="http://schemas.microsoft.com/office/drawing/2014/main" id="{E18A8A9E-AF0B-A057-1C3E-5DF2C594CB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515885B-4C73-594B-B87E-7686D2B610D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en-US" sz="1400"/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65689EEA-DC51-AECF-B1C0-3AE38A7333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Intel Core i7 Wafer</a:t>
            </a: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6D5B98C8-3FFE-E7B4-C402-92AF0ED9F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157788"/>
            <a:ext cx="8270875" cy="1150937"/>
          </a:xfrm>
        </p:spPr>
        <p:txBody>
          <a:bodyPr/>
          <a:lstStyle/>
          <a:p>
            <a:pPr eaLnBrk="1" hangingPunct="1"/>
            <a:r>
              <a:rPr lang="en-AU" altLang="en-US" sz="2800"/>
              <a:t>300mm wafer, 280 chips, 32nm technology</a:t>
            </a:r>
          </a:p>
          <a:p>
            <a:pPr eaLnBrk="1" hangingPunct="1"/>
            <a:r>
              <a:rPr lang="en-AU" altLang="en-US" sz="2800"/>
              <a:t>Each chip is 20.7 x 10.5 mm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133BE6BB-0B92-C5EF-9070-84ADAB32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052513"/>
            <a:ext cx="4175125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>
            <a:extLst>
              <a:ext uri="{FF2B5EF4-FFF2-40B4-BE49-F238E27FC236}">
                <a16:creationId xmlns:a16="http://schemas.microsoft.com/office/drawing/2014/main" id="{432038F4-65D0-A0FE-2826-972067AB60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BA51736-7C7D-4B44-BEFB-8EC29D43012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en-US" sz="1400"/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6FDE5E34-B4CB-A8F5-EC20-8C7F7A4A0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Intel® Core 10</a:t>
            </a:r>
            <a:r>
              <a:rPr lang="en-AU" altLang="en-US" baseline="30000"/>
              <a:t>th</a:t>
            </a:r>
            <a:r>
              <a:rPr lang="en-AU" altLang="en-US"/>
              <a:t> Gen</a:t>
            </a: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F3ED909E-4276-5D45-4B2D-26A3E6DE3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157788"/>
            <a:ext cx="8270875" cy="1150937"/>
          </a:xfrm>
        </p:spPr>
        <p:txBody>
          <a:bodyPr/>
          <a:lstStyle/>
          <a:p>
            <a:pPr eaLnBrk="1" hangingPunct="1"/>
            <a:r>
              <a:rPr lang="en-AU" altLang="en-US" sz="2800"/>
              <a:t>300mm wafer, 506 chips, 10nm technology</a:t>
            </a:r>
          </a:p>
          <a:p>
            <a:pPr eaLnBrk="1" hangingPunct="1"/>
            <a:r>
              <a:rPr lang="en-AU" altLang="en-US" sz="2800"/>
              <a:t>Each chip is 11.4 x 10.7 mm</a:t>
            </a:r>
          </a:p>
        </p:txBody>
      </p:sp>
      <p:pic>
        <p:nvPicPr>
          <p:cNvPr id="48133" name="Picture 1">
            <a:extLst>
              <a:ext uri="{FF2B5EF4-FFF2-40B4-BE49-F238E27FC236}">
                <a16:creationId xmlns:a16="http://schemas.microsoft.com/office/drawing/2014/main" id="{98EFFE06-4B26-CA16-48CD-4CB88A25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139825"/>
            <a:ext cx="42481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>
            <a:extLst>
              <a:ext uri="{FF2B5EF4-FFF2-40B4-BE49-F238E27FC236}">
                <a16:creationId xmlns:a16="http://schemas.microsoft.com/office/drawing/2014/main" id="{94966919-4EE6-46FE-E80B-EF8B77F4AD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260C0B8-09C5-EA45-8436-E51FFBE0C7B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ED6D235F-3E6E-95A4-79EE-694ACA760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Integrated Circuit Cost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203F667D-383A-47D4-BC46-E131F5C3B6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005263"/>
            <a:ext cx="8270875" cy="2232025"/>
          </a:xfrm>
        </p:spPr>
        <p:txBody>
          <a:bodyPr/>
          <a:lstStyle/>
          <a:p>
            <a:pPr eaLnBrk="1" hangingPunct="1"/>
            <a:r>
              <a:rPr lang="en-AU" altLang="en-US" sz="2800"/>
              <a:t>Nonlinear relation to area and defect rate</a:t>
            </a:r>
          </a:p>
          <a:p>
            <a:pPr lvl="1" eaLnBrk="1" hangingPunct="1"/>
            <a:r>
              <a:rPr lang="en-AU" altLang="en-US" sz="2400"/>
              <a:t>Wafer cost and area are fixed</a:t>
            </a:r>
          </a:p>
          <a:p>
            <a:pPr lvl="1" eaLnBrk="1" hangingPunct="1"/>
            <a:r>
              <a:rPr lang="en-AU" altLang="en-US" sz="2400"/>
              <a:t>Defect rate determined by manufacturing process</a:t>
            </a:r>
          </a:p>
          <a:p>
            <a:pPr lvl="1" eaLnBrk="1" hangingPunct="1"/>
            <a:r>
              <a:rPr lang="en-AU" altLang="en-US" sz="2400"/>
              <a:t>Die area determined by architecture and circuit design</a:t>
            </a:r>
          </a:p>
        </p:txBody>
      </p:sp>
      <p:graphicFrame>
        <p:nvGraphicFramePr>
          <p:cNvPr id="50181" name="Object 4">
            <a:extLst>
              <a:ext uri="{FF2B5EF4-FFF2-40B4-BE49-F238E27FC236}">
                <a16:creationId xmlns:a16="http://schemas.microsoft.com/office/drawing/2014/main" id="{99860238-33F4-1963-328E-D9F86FBDE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355725"/>
          <a:ext cx="58626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589400" imgH="27203400" progId="Equation.3">
                  <p:embed/>
                </p:oleObj>
              </mc:Choice>
              <mc:Fallback>
                <p:oleObj name="Equation" r:id="rId3" imgW="67589400" imgH="272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355725"/>
                        <a:ext cx="5862638" cy="236061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32216E49-1F7F-073F-CBA8-22B729DBF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>
                <a:ea typeface="新細明體" panose="02020500000000000000" pitchFamily="18" charset="-120"/>
              </a:rPr>
              <a:t>Wafer-Scale</a:t>
            </a:r>
            <a:r>
              <a:rPr kumimoji="1" lang="zh-TW" altLang="en-US">
                <a:ea typeface="新細明體" panose="02020500000000000000" pitchFamily="18" charset="-120"/>
              </a:rPr>
              <a:t> </a:t>
            </a:r>
            <a:r>
              <a:rPr kumimoji="1" lang="en-US" altLang="zh-TW">
                <a:ea typeface="新細明體" panose="02020500000000000000" pitchFamily="18" charset="-120"/>
              </a:rPr>
              <a:t>Computer!!</a:t>
            </a:r>
            <a:endParaRPr kumimoji="1" lang="zh-TW" altLang="en-US">
              <a:ea typeface="新細明體" panose="02020500000000000000" pitchFamily="18" charset="-120"/>
            </a:endParaRPr>
          </a:p>
        </p:txBody>
      </p:sp>
      <p:pic>
        <p:nvPicPr>
          <p:cNvPr id="52227" name="內容版面配置區 4">
            <a:extLst>
              <a:ext uri="{FF2B5EF4-FFF2-40B4-BE49-F238E27FC236}">
                <a16:creationId xmlns:a16="http://schemas.microsoft.com/office/drawing/2014/main" id="{66155E0C-53A4-4305-081E-0C25D56499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7950" y="1125538"/>
            <a:ext cx="6592888" cy="4895850"/>
          </a:xfrm>
        </p:spPr>
      </p:pic>
      <p:sp>
        <p:nvSpPr>
          <p:cNvPr id="52228" name="頁尾版面配置區 3">
            <a:extLst>
              <a:ext uri="{FF2B5EF4-FFF2-40B4-BE49-F238E27FC236}">
                <a16:creationId xmlns:a16="http://schemas.microsoft.com/office/drawing/2014/main" id="{7DD363C2-DD5A-78A1-D152-320BA018BD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2A24554-8BEE-7D43-BB6D-A8AB902AEF7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>
            <a:extLst>
              <a:ext uri="{FF2B5EF4-FFF2-40B4-BE49-F238E27FC236}">
                <a16:creationId xmlns:a16="http://schemas.microsoft.com/office/drawing/2014/main" id="{88C34FA1-BCD0-EB50-0476-352178AD7F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E8FCCCB-7782-BB4E-A966-F2AAC5A9E33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5F74CE8-6BDD-6D28-7962-4847913FA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Classes of Computers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E5A0E45-C99F-D289-AEBE-438663114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Personal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General purpose, variety of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Subject to </a:t>
            </a:r>
            <a:r>
              <a:rPr lang="en-US" altLang="en-US" b="1">
                <a:solidFill>
                  <a:srgbClr val="0070C0"/>
                </a:solidFill>
              </a:rPr>
              <a:t>cost/performance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C00000"/>
                </a:solidFill>
              </a:rPr>
              <a:t>tradeoff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Server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0070C0"/>
                </a:solidFill>
              </a:rPr>
              <a:t>Network</a:t>
            </a:r>
            <a:r>
              <a:rPr lang="en-US" altLang="en-US"/>
              <a:t> 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High capacity, performance, </a:t>
            </a:r>
            <a:r>
              <a:rPr lang="en-US" altLang="en-US" b="1">
                <a:solidFill>
                  <a:srgbClr val="C00000"/>
                </a:solidFill>
              </a:rPr>
              <a:t>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Range from small servers to building sized</a:t>
            </a:r>
          </a:p>
          <a:p>
            <a:pPr eaLnBrk="1" hangingPunct="1">
              <a:lnSpc>
                <a:spcPct val="90000"/>
              </a:lnSpc>
            </a:pPr>
            <a:endParaRPr lang="en-A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DB68E261-23BC-F8C0-87E1-0811C8BB1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>
              <a:ea typeface="新細明體" panose="02020500000000000000" pitchFamily="18" charset="-120"/>
            </a:endParaRPr>
          </a:p>
        </p:txBody>
      </p:sp>
      <p:pic>
        <p:nvPicPr>
          <p:cNvPr id="53251" name="內容版面配置區 4">
            <a:extLst>
              <a:ext uri="{FF2B5EF4-FFF2-40B4-BE49-F238E27FC236}">
                <a16:creationId xmlns:a16="http://schemas.microsoft.com/office/drawing/2014/main" id="{020A4067-4BE8-CE2A-2863-3FF24E8952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850" y="34925"/>
            <a:ext cx="6554788" cy="3016250"/>
          </a:xfrm>
        </p:spPr>
      </p:pic>
      <p:sp>
        <p:nvSpPr>
          <p:cNvPr id="53252" name="頁尾版面配置區 3">
            <a:extLst>
              <a:ext uri="{FF2B5EF4-FFF2-40B4-BE49-F238E27FC236}">
                <a16:creationId xmlns:a16="http://schemas.microsoft.com/office/drawing/2014/main" id="{96B7CCCF-F81E-8B4C-21FB-26BB96C227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54749B2-0F61-5D42-8F5D-7DBAE182832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en-US" sz="1400"/>
          </a:p>
        </p:txBody>
      </p:sp>
      <p:pic>
        <p:nvPicPr>
          <p:cNvPr id="53253" name="圖片 5">
            <a:extLst>
              <a:ext uri="{FF2B5EF4-FFF2-40B4-BE49-F238E27FC236}">
                <a16:creationId xmlns:a16="http://schemas.microsoft.com/office/drawing/2014/main" id="{0D958921-0DD9-5A69-9681-E4A6C8F4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160713"/>
            <a:ext cx="88360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矩形 6">
            <a:extLst>
              <a:ext uri="{FF2B5EF4-FFF2-40B4-BE49-F238E27FC236}">
                <a16:creationId xmlns:a16="http://schemas.microsoft.com/office/drawing/2014/main" id="{0E8449D8-D1C0-1C09-9EB7-95FA11A5A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6024563"/>
            <a:ext cx="3892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>
                <a:ea typeface="新細明體" panose="02020500000000000000" pitchFamily="18" charset="-120"/>
              </a:rPr>
              <a:t>https://www.ithome.com.tw/news/132516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>
            <a:extLst>
              <a:ext uri="{FF2B5EF4-FFF2-40B4-BE49-F238E27FC236}">
                <a16:creationId xmlns:a16="http://schemas.microsoft.com/office/drawing/2014/main" id="{724C5694-C7E0-6CE5-4AC4-4E4528B67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C594E80-63B3-7140-9A25-7FD57D1A0E8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/>
          </a:p>
        </p:txBody>
      </p:sp>
      <p:sp>
        <p:nvSpPr>
          <p:cNvPr id="54275" name="Rectangle 8">
            <a:extLst>
              <a:ext uri="{FF2B5EF4-FFF2-40B4-BE49-F238E27FC236}">
                <a16:creationId xmlns:a16="http://schemas.microsoft.com/office/drawing/2014/main" id="{49BBC2BF-B1BC-7A37-A6D8-F463DFAED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Defining Performance (1/2)</a:t>
            </a:r>
            <a:endParaRPr lang="en-AU" altLang="en-US" dirty="0"/>
          </a:p>
        </p:txBody>
      </p:sp>
      <p:sp>
        <p:nvSpPr>
          <p:cNvPr id="54276" name="Rectangle 9">
            <a:extLst>
              <a:ext uri="{FF2B5EF4-FFF2-40B4-BE49-F238E27FC236}">
                <a16:creationId xmlns:a16="http://schemas.microsoft.com/office/drawing/2014/main" id="{1E645E1D-B1B0-579D-CAF2-961021100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/>
              <a:t>Which airplane has the best performance?</a:t>
            </a:r>
          </a:p>
        </p:txBody>
      </p:sp>
      <p:graphicFrame>
        <p:nvGraphicFramePr>
          <p:cNvPr id="54277" name="Object 3">
            <a:extLst>
              <a:ext uri="{FF2B5EF4-FFF2-40B4-BE49-F238E27FC236}">
                <a16:creationId xmlns:a16="http://schemas.microsoft.com/office/drawing/2014/main" id="{61218C3E-C9FA-2733-48BC-3A8A2CBA5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3263900" imgH="2159000" progId="MSGraph.Chart.8">
                  <p:embed followColorScheme="full"/>
                </p:oleObj>
              </mc:Choice>
              <mc:Fallback>
                <p:oleObj name="Chart" r:id="rId3" imgW="3263900" imgH="215900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4">
            <a:extLst>
              <a:ext uri="{FF2B5EF4-FFF2-40B4-BE49-F238E27FC236}">
                <a16:creationId xmlns:a16="http://schemas.microsoft.com/office/drawing/2014/main" id="{8BE17F1E-3480-5D26-FA32-7EBA4791D6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3454400" imgH="2159000" progId="MSGraph.Chart.8">
                  <p:embed followColorScheme="full"/>
                </p:oleObj>
              </mc:Choice>
              <mc:Fallback>
                <p:oleObj name="Chart" r:id="rId5" imgW="3454400" imgH="215900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5">
            <a:extLst>
              <a:ext uri="{FF2B5EF4-FFF2-40B4-BE49-F238E27FC236}">
                <a16:creationId xmlns:a16="http://schemas.microsoft.com/office/drawing/2014/main" id="{8557E514-B2DC-C87F-1FF8-2A1F87523C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3263900" imgH="2159000" progId="MSGraph.Chart.8">
                  <p:embed followColorScheme="full"/>
                </p:oleObj>
              </mc:Choice>
              <mc:Fallback>
                <p:oleObj name="Chart" r:id="rId7" imgW="3263900" imgH="215900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6">
            <a:extLst>
              <a:ext uri="{FF2B5EF4-FFF2-40B4-BE49-F238E27FC236}">
                <a16:creationId xmlns:a16="http://schemas.microsoft.com/office/drawing/2014/main" id="{7AB586D4-FAC2-D65D-40ED-804B0AD13B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3454400" imgH="2159000" progId="MSGraph.Chart.8">
                  <p:embed followColorScheme="full"/>
                </p:oleObj>
              </mc:Choice>
              <mc:Fallback>
                <p:oleObj name="Chart" r:id="rId9" imgW="3454400" imgH="2159000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Text Box 7">
            <a:extLst>
              <a:ext uri="{FF2B5EF4-FFF2-40B4-BE49-F238E27FC236}">
                <a16:creationId xmlns:a16="http://schemas.microsoft.com/office/drawing/2014/main" id="{DD76F56D-ABFC-DE7F-4360-8DC46493199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51787" y="822325"/>
            <a:ext cx="20177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§1.6 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>
            <a:extLst>
              <a:ext uri="{FF2B5EF4-FFF2-40B4-BE49-F238E27FC236}">
                <a16:creationId xmlns:a16="http://schemas.microsoft.com/office/drawing/2014/main" id="{9E0F9002-A904-8933-B489-E446790C4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6DE6B9C-579A-7D4E-8671-C6A40AA1DDF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/>
          </a:p>
        </p:txBody>
      </p:sp>
      <p:sp>
        <p:nvSpPr>
          <p:cNvPr id="52227" name="Rectangle 8">
            <a:extLst>
              <a:ext uri="{FF2B5EF4-FFF2-40B4-BE49-F238E27FC236}">
                <a16:creationId xmlns:a16="http://schemas.microsoft.com/office/drawing/2014/main" id="{AE8D0512-177C-78FD-E2DC-5A1FEB72E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Defining Performance (2/2)</a:t>
            </a:r>
            <a:endParaRPr lang="en-AU" altLang="en-US" dirty="0"/>
          </a:p>
        </p:txBody>
      </p:sp>
      <p:sp>
        <p:nvSpPr>
          <p:cNvPr id="52228" name="Rectangle 9">
            <a:extLst>
              <a:ext uri="{FF2B5EF4-FFF2-40B4-BE49-F238E27FC236}">
                <a16:creationId xmlns:a16="http://schemas.microsoft.com/office/drawing/2014/main" id="{F72D7EF0-B281-6822-D93B-90967AC2E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/>
              <a:t>Which airplane has the best performance?</a:t>
            </a:r>
          </a:p>
        </p:txBody>
      </p:sp>
      <p:sp>
        <p:nvSpPr>
          <p:cNvPr id="52229" name="Text Box 7">
            <a:extLst>
              <a:ext uri="{FF2B5EF4-FFF2-40B4-BE49-F238E27FC236}">
                <a16:creationId xmlns:a16="http://schemas.microsoft.com/office/drawing/2014/main" id="{3C277C3F-82CD-680A-5720-C6BAA647DE2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51787" y="822325"/>
            <a:ext cx="20177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§1.6 Performance</a:t>
            </a:r>
          </a:p>
        </p:txBody>
      </p:sp>
      <p:pic>
        <p:nvPicPr>
          <p:cNvPr id="52230" name="Picture 1">
            <a:extLst>
              <a:ext uri="{FF2B5EF4-FFF2-40B4-BE49-F238E27FC236}">
                <a16:creationId xmlns:a16="http://schemas.microsoft.com/office/drawing/2014/main" id="{383E8D15-457C-24FB-E8F2-320F6E92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1606550"/>
            <a:ext cx="3668712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2">
            <a:extLst>
              <a:ext uri="{FF2B5EF4-FFF2-40B4-BE49-F238E27FC236}">
                <a16:creationId xmlns:a16="http://schemas.microsoft.com/office/drawing/2014/main" id="{E04ED53B-E90B-B0D5-8386-D01F0B21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1606550"/>
            <a:ext cx="36703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3">
            <a:extLst>
              <a:ext uri="{FF2B5EF4-FFF2-40B4-BE49-F238E27FC236}">
                <a16:creationId xmlns:a16="http://schemas.microsoft.com/office/drawing/2014/main" id="{19ADC25C-8FFD-C4F8-CB7A-0861DF14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3962400"/>
            <a:ext cx="3668712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5">
            <a:extLst>
              <a:ext uri="{FF2B5EF4-FFF2-40B4-BE49-F238E27FC236}">
                <a16:creationId xmlns:a16="http://schemas.microsoft.com/office/drawing/2014/main" id="{3E3EEBF3-82F1-06C9-CA54-1B382ED7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962400"/>
            <a:ext cx="3670300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>
            <a:extLst>
              <a:ext uri="{FF2B5EF4-FFF2-40B4-BE49-F238E27FC236}">
                <a16:creationId xmlns:a16="http://schemas.microsoft.com/office/drawing/2014/main" id="{C46B31CD-91B3-9D11-CB43-4ACF61B2D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BEB7570-A6EE-2C40-B795-00E74BA2C26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0001E82-F23A-6606-9C0A-45377D2DB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Response Time and Throughput</a:t>
            </a:r>
            <a:endParaRPr lang="en-AU" altLang="en-US" sz="4000"/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CF2C5F-6238-32F9-4347-4BD7E6873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rgbClr val="C00000"/>
                </a:solidFill>
              </a:rPr>
              <a:t>Response time</a:t>
            </a:r>
          </a:p>
          <a:p>
            <a:pPr lvl="1" eaLnBrk="1" hangingPunct="1"/>
            <a:r>
              <a:rPr lang="en-US" altLang="en-US" sz="2400" dirty="0"/>
              <a:t>How long it takes to do a task</a:t>
            </a:r>
          </a:p>
          <a:p>
            <a:pPr eaLnBrk="1" hangingPunct="1"/>
            <a:r>
              <a:rPr lang="en-US" altLang="en-US" sz="2800" b="1" dirty="0">
                <a:solidFill>
                  <a:srgbClr val="C00000"/>
                </a:solidFill>
              </a:rPr>
              <a:t>Throughput</a:t>
            </a:r>
          </a:p>
          <a:p>
            <a:pPr lvl="1" eaLnBrk="1" hangingPunct="1"/>
            <a:r>
              <a:rPr lang="en-US" altLang="en-US" sz="2400" dirty="0"/>
              <a:t>Total work done per unit time</a:t>
            </a:r>
          </a:p>
          <a:p>
            <a:pPr lvl="2" eaLnBrk="1" hangingPunct="1"/>
            <a:r>
              <a:rPr lang="en-US" altLang="en-US" sz="2000" dirty="0"/>
              <a:t>e.g., tasks/transactions/… per hour</a:t>
            </a:r>
          </a:p>
          <a:p>
            <a:pPr eaLnBrk="1" hangingPunct="1"/>
            <a:r>
              <a:rPr lang="en-US" altLang="en-US" sz="2800" dirty="0"/>
              <a:t>How are response time and throughput affected by</a:t>
            </a:r>
          </a:p>
          <a:p>
            <a:pPr lvl="1" eaLnBrk="1" hangingPunct="1"/>
            <a:r>
              <a:rPr lang="en-US" altLang="en-US" sz="2400" dirty="0"/>
              <a:t>Replacing the processor with a faster version?</a:t>
            </a:r>
          </a:p>
          <a:p>
            <a:pPr lvl="1" eaLnBrk="1" hangingPunct="1"/>
            <a:r>
              <a:rPr lang="en-US" altLang="en-US" sz="2400" dirty="0"/>
              <a:t>Adding more processors?</a:t>
            </a:r>
          </a:p>
          <a:p>
            <a:pPr eaLnBrk="1" hangingPunct="1"/>
            <a:r>
              <a:rPr lang="en-US" altLang="en-US" sz="2800" dirty="0"/>
              <a:t>We’ll focus on response time for now…</a:t>
            </a:r>
            <a:endParaRPr lang="en-AU" alt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>
            <a:extLst>
              <a:ext uri="{FF2B5EF4-FFF2-40B4-BE49-F238E27FC236}">
                <a16:creationId xmlns:a16="http://schemas.microsoft.com/office/drawing/2014/main" id="{D07D323C-6B8C-7CAA-B7FC-3B77467AC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AB0A1B8-0269-C44E-8B30-A52B90372A2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CFB50A5-7CF8-BDD0-0CA0-6DD02D6F8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Relative Performance</a:t>
            </a:r>
            <a:endParaRPr lang="en-AU" altLang="en-US"/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7C19076-427A-9E44-86B0-89D1B95D8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Define Performance = 1/Execution Time</a:t>
            </a:r>
          </a:p>
          <a:p>
            <a:pPr eaLnBrk="1" hangingPunct="1"/>
            <a:r>
              <a:rPr lang="en-US" altLang="en-US" dirty="0"/>
              <a:t>“X is </a:t>
            </a:r>
            <a:r>
              <a:rPr lang="en-US" altLang="en-US" i="1" dirty="0">
                <a:latin typeface="Times New Roman" panose="02020603050405020304" pitchFamily="18" charset="0"/>
              </a:rPr>
              <a:t>n</a:t>
            </a:r>
            <a:r>
              <a:rPr lang="en-US" altLang="en-US" dirty="0"/>
              <a:t> time faster than Y”</a:t>
            </a:r>
          </a:p>
        </p:txBody>
      </p:sp>
      <p:graphicFrame>
        <p:nvGraphicFramePr>
          <p:cNvPr id="58373" name="Object 4">
            <a:extLst>
              <a:ext uri="{FF2B5EF4-FFF2-40B4-BE49-F238E27FC236}">
                <a16:creationId xmlns:a16="http://schemas.microsoft.com/office/drawing/2014/main" id="{A7A82DD1-9517-1CE7-698D-1CF0857CDD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274200" imgH="10528300" progId="Equation.3">
                  <p:embed/>
                </p:oleObj>
              </mc:Choice>
              <mc:Fallback>
                <p:oleObj name="Equation" r:id="rId3" imgW="602742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Rectangle 5">
            <a:extLst>
              <a:ext uri="{FF2B5EF4-FFF2-40B4-BE49-F238E27FC236}">
                <a16:creationId xmlns:a16="http://schemas.microsoft.com/office/drawing/2014/main" id="{4FA4AE46-299B-AC1E-F146-0D5B36FB5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73463"/>
            <a:ext cx="8270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Example: time taken to run a program</a:t>
            </a:r>
          </a:p>
          <a:p>
            <a:pPr lvl="1" eaLnBrk="1" hangingPunct="1"/>
            <a:r>
              <a:rPr lang="en-US" altLang="en-US"/>
              <a:t>10s on A, 15s on B</a:t>
            </a:r>
          </a:p>
          <a:p>
            <a:pPr lvl="1" eaLnBrk="1" hangingPunct="1"/>
            <a:r>
              <a:rPr lang="en-US" altLang="en-US"/>
              <a:t>Execution Time</a:t>
            </a:r>
            <a:r>
              <a:rPr lang="en-US" altLang="en-US" baseline="-25000"/>
              <a:t>B</a:t>
            </a:r>
            <a:r>
              <a:rPr lang="en-US" altLang="en-US"/>
              <a:t> / Execution Time</a:t>
            </a:r>
            <a:r>
              <a:rPr lang="en-US" altLang="en-US" baseline="-25000"/>
              <a:t>A</a:t>
            </a:r>
            <a:br>
              <a:rPr lang="en-US" altLang="en-US"/>
            </a:br>
            <a:r>
              <a:rPr lang="en-US" altLang="en-US"/>
              <a:t>= 15s / 10s = 1.5</a:t>
            </a:r>
          </a:p>
          <a:p>
            <a:pPr lvl="1" eaLnBrk="1" hangingPunct="1"/>
            <a:r>
              <a:rPr lang="en-US" altLang="en-US"/>
              <a:t>So A is 1.5 times faster than B</a:t>
            </a:r>
            <a:endParaRPr lang="en-AU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F0B9C272-4DE1-BA6A-3751-A41C3C70C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5D4AE2E-6BC1-D344-B477-0DB52A5B2AC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24CDF5F-EF53-9086-68CF-C7B3DC4E9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Measuring Execution Time</a:t>
            </a:r>
            <a:endParaRPr lang="en-AU" altLang="en-US"/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DC73A57-52A4-51FD-FE8D-4CAA90CA3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Elapsed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Total response time, including all aspects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Processing, I/O, OS overhead, idle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Determines system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Time spent processing a given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Discounts I/O time, other jobs’ shares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Comprises user CPU time and system 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Different programs are affected differently by CPU and system performance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65D4359A-1B11-198B-9450-8193D5CDA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zh-TW" sz="4000">
                <a:ea typeface="新細明體" panose="02020500000000000000" pitchFamily="18" charset="-120"/>
              </a:rPr>
              <a:t>Performance Monitoring Tools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62467" name="頁尾版面配置區 3">
            <a:extLst>
              <a:ext uri="{FF2B5EF4-FFF2-40B4-BE49-F238E27FC236}">
                <a16:creationId xmlns:a16="http://schemas.microsoft.com/office/drawing/2014/main" id="{4972FB6A-25F7-F078-2319-713267845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F414A08-8C9A-6C44-8A9E-BC53C9AA813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/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4CFD2596-0A22-D420-1AE9-E62B9C2B9C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400" y="1125538"/>
            <a:ext cx="7302500" cy="5111750"/>
          </a:xfr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45E72DE2-03ED-2121-C23D-59904A3D8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altLang="zh-TW" sz="3600">
                <a:ea typeface="新細明體" panose="02020500000000000000" pitchFamily="18" charset="-120"/>
              </a:rPr>
              <a:t>Intel Vtune</a:t>
            </a:r>
            <a:r>
              <a:rPr lang="zh-TW" altLang="en-US" sz="3600">
                <a:ea typeface="新細明體" panose="02020500000000000000" pitchFamily="18" charset="-120"/>
              </a:rPr>
              <a:t> </a:t>
            </a:r>
            <a:r>
              <a:rPr lang="en-US" altLang="zh-TW" sz="3600">
                <a:ea typeface="新細明體" panose="02020500000000000000" pitchFamily="18" charset="-120"/>
              </a:rPr>
              <a:t>Performance</a:t>
            </a:r>
            <a:r>
              <a:rPr lang="zh-TW" altLang="en-US" sz="3600">
                <a:ea typeface="新細明體" panose="02020500000000000000" pitchFamily="18" charset="-120"/>
              </a:rPr>
              <a:t> </a:t>
            </a:r>
            <a:r>
              <a:rPr lang="en-US" altLang="zh-TW" sz="3600">
                <a:ea typeface="新細明體" panose="02020500000000000000" pitchFamily="18" charset="-120"/>
              </a:rPr>
              <a:t>Analyzer</a:t>
            </a:r>
            <a:endParaRPr lang="zh-TW" altLang="en-US" sz="3600">
              <a:ea typeface="新細明體" panose="02020500000000000000" pitchFamily="18" charset="-120"/>
            </a:endParaRPr>
          </a:p>
        </p:txBody>
      </p:sp>
      <p:sp>
        <p:nvSpPr>
          <p:cNvPr id="63491" name="內容版面配置區 2">
            <a:extLst>
              <a:ext uri="{FF2B5EF4-FFF2-40B4-BE49-F238E27FC236}">
                <a16:creationId xmlns:a16="http://schemas.microsoft.com/office/drawing/2014/main" id="{57FB87EB-CF2B-8480-02E3-BEF044E1F7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>
                <a:ea typeface="新細明體" panose="02020500000000000000" pitchFamily="18" charset="-120"/>
                <a:hlinkClick r:id="rId2"/>
              </a:rPr>
              <a:t>https://software.intel.com/en-us/videos/hpc-applications-need-high-performance-analysis</a:t>
            </a:r>
            <a:endParaRPr lang="en-US" altLang="zh-TW" sz="2000">
              <a:ea typeface="新細明體" panose="02020500000000000000" pitchFamily="18" charset="-120"/>
            </a:endParaRPr>
          </a:p>
          <a:p>
            <a:endParaRPr lang="zh-TW" altLang="en-US" sz="2000">
              <a:ea typeface="新細明體" panose="02020500000000000000" pitchFamily="18" charset="-120"/>
            </a:endParaRPr>
          </a:p>
        </p:txBody>
      </p:sp>
      <p:sp>
        <p:nvSpPr>
          <p:cNvPr id="63492" name="頁尾版面配置區 3">
            <a:extLst>
              <a:ext uri="{FF2B5EF4-FFF2-40B4-BE49-F238E27FC236}">
                <a16:creationId xmlns:a16="http://schemas.microsoft.com/office/drawing/2014/main" id="{B68BD4C5-10E1-614C-D0FE-E4E6A1C47B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4AFD599-AA80-1241-98AE-7EC4770B24F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/>
          </a:p>
        </p:txBody>
      </p:sp>
      <p:pic>
        <p:nvPicPr>
          <p:cNvPr id="63493" name="圖片 4">
            <a:extLst>
              <a:ext uri="{FF2B5EF4-FFF2-40B4-BE49-F238E27FC236}">
                <a16:creationId xmlns:a16="http://schemas.microsoft.com/office/drawing/2014/main" id="{80CE6658-CBCD-4D91-39C8-D39CF31E4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989138"/>
            <a:ext cx="769778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>
            <a:extLst>
              <a:ext uri="{FF2B5EF4-FFF2-40B4-BE49-F238E27FC236}">
                <a16:creationId xmlns:a16="http://schemas.microsoft.com/office/drawing/2014/main" id="{E7F6B80F-9764-38DB-6A68-E81BA67A92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B5E1DDE-636C-214D-9CA5-27A7C73B017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/>
          </a:p>
        </p:txBody>
      </p:sp>
      <p:sp>
        <p:nvSpPr>
          <p:cNvPr id="64515" name="Line 2">
            <a:extLst>
              <a:ext uri="{FF2B5EF4-FFF2-40B4-BE49-F238E27FC236}">
                <a16:creationId xmlns:a16="http://schemas.microsoft.com/office/drawing/2014/main" id="{388CA6BA-02BF-ADCF-BEBA-441ED62C4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4939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6" name="Line 3">
            <a:extLst>
              <a:ext uri="{FF2B5EF4-FFF2-40B4-BE49-F238E27FC236}">
                <a16:creationId xmlns:a16="http://schemas.microsoft.com/office/drawing/2014/main" id="{C09F66F1-01E5-3237-BA0F-3E503D61E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7" name="Line 4">
            <a:extLst>
              <a:ext uri="{FF2B5EF4-FFF2-40B4-BE49-F238E27FC236}">
                <a16:creationId xmlns:a16="http://schemas.microsoft.com/office/drawing/2014/main" id="{B5229497-60CD-554A-59A8-2B9A52304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8" name="Line 5">
            <a:extLst>
              <a:ext uri="{FF2B5EF4-FFF2-40B4-BE49-F238E27FC236}">
                <a16:creationId xmlns:a16="http://schemas.microsoft.com/office/drawing/2014/main" id="{BBD60596-802B-872C-64B3-C37E2FA1E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9" name="Line 6">
            <a:extLst>
              <a:ext uri="{FF2B5EF4-FFF2-40B4-BE49-F238E27FC236}">
                <a16:creationId xmlns:a16="http://schemas.microsoft.com/office/drawing/2014/main" id="{5843262C-390B-17C1-1221-72034084F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0" name="Rectangle 7">
            <a:extLst>
              <a:ext uri="{FF2B5EF4-FFF2-40B4-BE49-F238E27FC236}">
                <a16:creationId xmlns:a16="http://schemas.microsoft.com/office/drawing/2014/main" id="{F8683BF1-C08A-95FC-9FBA-C3FB9B2E03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Clocking</a:t>
            </a:r>
            <a:endParaRPr lang="en-AU" altLang="en-US"/>
          </a:p>
        </p:txBody>
      </p:sp>
      <p:sp>
        <p:nvSpPr>
          <p:cNvPr id="64521" name="Rectangle 8">
            <a:extLst>
              <a:ext uri="{FF2B5EF4-FFF2-40B4-BE49-F238E27FC236}">
                <a16:creationId xmlns:a16="http://schemas.microsoft.com/office/drawing/2014/main" id="{5C128CD7-7F31-9037-C763-494DFCA7F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Operation of digital hardware governed by a </a:t>
            </a:r>
            <a:r>
              <a:rPr lang="en-US" altLang="en-US" sz="2800" b="1" dirty="0">
                <a:solidFill>
                  <a:srgbClr val="C00000"/>
                </a:solidFill>
              </a:rPr>
              <a:t>constant-rate clock</a:t>
            </a:r>
            <a:endParaRPr lang="en-AU" altLang="en-US" sz="2800" b="1" dirty="0">
              <a:solidFill>
                <a:srgbClr val="C00000"/>
              </a:solidFill>
            </a:endParaRPr>
          </a:p>
        </p:txBody>
      </p:sp>
      <p:sp>
        <p:nvSpPr>
          <p:cNvPr id="64522" name="Line 10">
            <a:extLst>
              <a:ext uri="{FF2B5EF4-FFF2-40B4-BE49-F238E27FC236}">
                <a16:creationId xmlns:a16="http://schemas.microsoft.com/office/drawing/2014/main" id="{A7EDB258-817B-0277-A432-7FD3B22E4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B8540A8E-097E-91BB-E7D5-C4CD666A0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59B1EF37-C4D8-2131-B43D-ADE305191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5" name="Line 13">
            <a:extLst>
              <a:ext uri="{FF2B5EF4-FFF2-40B4-BE49-F238E27FC236}">
                <a16:creationId xmlns:a16="http://schemas.microsoft.com/office/drawing/2014/main" id="{9C9CDE3C-4A39-A822-26C5-4742D2DB1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6" name="Line 14">
            <a:extLst>
              <a:ext uri="{FF2B5EF4-FFF2-40B4-BE49-F238E27FC236}">
                <a16:creationId xmlns:a16="http://schemas.microsoft.com/office/drawing/2014/main" id="{25ABB259-D34D-642E-220F-58D1B5FF8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997200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7" name="Line 15">
            <a:extLst>
              <a:ext uri="{FF2B5EF4-FFF2-40B4-BE49-F238E27FC236}">
                <a16:creationId xmlns:a16="http://schemas.microsoft.com/office/drawing/2014/main" id="{38CDD05A-4F89-B283-AF8A-E16FB68A6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8" name="Line 16">
            <a:extLst>
              <a:ext uri="{FF2B5EF4-FFF2-40B4-BE49-F238E27FC236}">
                <a16:creationId xmlns:a16="http://schemas.microsoft.com/office/drawing/2014/main" id="{66318854-63D4-DAF8-EED6-F31904DF1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9" name="Line 17">
            <a:extLst>
              <a:ext uri="{FF2B5EF4-FFF2-40B4-BE49-F238E27FC236}">
                <a16:creationId xmlns:a16="http://schemas.microsoft.com/office/drawing/2014/main" id="{6D816E3B-E206-319D-629E-D3C794CF2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0" name="Line 18">
            <a:extLst>
              <a:ext uri="{FF2B5EF4-FFF2-40B4-BE49-F238E27FC236}">
                <a16:creationId xmlns:a16="http://schemas.microsoft.com/office/drawing/2014/main" id="{753FCDC6-55D9-0046-7D56-EBD044C58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06A4FF63-743B-93C4-C5A1-1DE3D6D55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2" name="Line 20">
            <a:extLst>
              <a:ext uri="{FF2B5EF4-FFF2-40B4-BE49-F238E27FC236}">
                <a16:creationId xmlns:a16="http://schemas.microsoft.com/office/drawing/2014/main" id="{BDCC1DF3-FA7A-FBD2-4DAF-89EDC0AC5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3" name="Line 21">
            <a:extLst>
              <a:ext uri="{FF2B5EF4-FFF2-40B4-BE49-F238E27FC236}">
                <a16:creationId xmlns:a16="http://schemas.microsoft.com/office/drawing/2014/main" id="{ED3339D9-D764-E63B-5828-BFF38748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4" name="Line 22">
            <a:extLst>
              <a:ext uri="{FF2B5EF4-FFF2-40B4-BE49-F238E27FC236}">
                <a16:creationId xmlns:a16="http://schemas.microsoft.com/office/drawing/2014/main" id="{231B5534-20C5-350E-9588-8FD155701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5" name="Line 23">
            <a:extLst>
              <a:ext uri="{FF2B5EF4-FFF2-40B4-BE49-F238E27FC236}">
                <a16:creationId xmlns:a16="http://schemas.microsoft.com/office/drawing/2014/main" id="{81179196-1CFD-CA70-9CDA-7D15141F7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6" name="Line 24">
            <a:extLst>
              <a:ext uri="{FF2B5EF4-FFF2-40B4-BE49-F238E27FC236}">
                <a16:creationId xmlns:a16="http://schemas.microsoft.com/office/drawing/2014/main" id="{F54C8C47-1A48-8E60-4655-9FA8692E93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37" name="Freeform 25">
            <a:extLst>
              <a:ext uri="{FF2B5EF4-FFF2-40B4-BE49-F238E27FC236}">
                <a16:creationId xmlns:a16="http://schemas.microsoft.com/office/drawing/2014/main" id="{18671BA5-E374-2A1B-4093-CE5714A8D45E}"/>
              </a:ext>
            </a:extLst>
          </p:cNvPr>
          <p:cNvSpPr>
            <a:spLocks/>
          </p:cNvSpPr>
          <p:nvPr/>
        </p:nvSpPr>
        <p:spPr bwMode="auto">
          <a:xfrm>
            <a:off x="4211638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538" name="Freeform 26">
            <a:extLst>
              <a:ext uri="{FF2B5EF4-FFF2-40B4-BE49-F238E27FC236}">
                <a16:creationId xmlns:a16="http://schemas.microsoft.com/office/drawing/2014/main" id="{6B474AA0-E2E1-4577-EBF3-1551F4A5C0AF}"/>
              </a:ext>
            </a:extLst>
          </p:cNvPr>
          <p:cNvSpPr>
            <a:spLocks/>
          </p:cNvSpPr>
          <p:nvPr/>
        </p:nvSpPr>
        <p:spPr bwMode="auto">
          <a:xfrm>
            <a:off x="59404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539" name="Freeform 27">
            <a:extLst>
              <a:ext uri="{FF2B5EF4-FFF2-40B4-BE49-F238E27FC236}">
                <a16:creationId xmlns:a16="http://schemas.microsoft.com/office/drawing/2014/main" id="{2405D063-54B7-72C1-C330-4302813EAB0D}"/>
              </a:ext>
            </a:extLst>
          </p:cNvPr>
          <p:cNvSpPr>
            <a:spLocks/>
          </p:cNvSpPr>
          <p:nvPr/>
        </p:nvSpPr>
        <p:spPr bwMode="auto">
          <a:xfrm>
            <a:off x="76676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540" name="Line 28">
            <a:extLst>
              <a:ext uri="{FF2B5EF4-FFF2-40B4-BE49-F238E27FC236}">
                <a16:creationId xmlns:a16="http://schemas.microsoft.com/office/drawing/2014/main" id="{02A7222D-7A15-D552-E299-9B812FCC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221163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41" name="Line 29">
            <a:extLst>
              <a:ext uri="{FF2B5EF4-FFF2-40B4-BE49-F238E27FC236}">
                <a16:creationId xmlns:a16="http://schemas.microsoft.com/office/drawing/2014/main" id="{12F7E0CB-2BEE-490E-196F-4AA20A7E4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42" name="Text Box 30">
            <a:extLst>
              <a:ext uri="{FF2B5EF4-FFF2-40B4-BE49-F238E27FC236}">
                <a16:creationId xmlns:a16="http://schemas.microsoft.com/office/drawing/2014/main" id="{9C02F6DA-DC44-E36D-B8E2-DC53FAE08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7146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(cycles)</a:t>
            </a:r>
            <a:endParaRPr lang="en-AU" altLang="en-US" sz="1600"/>
          </a:p>
        </p:txBody>
      </p:sp>
      <p:sp>
        <p:nvSpPr>
          <p:cNvPr id="64543" name="Text Box 31">
            <a:extLst>
              <a:ext uri="{FF2B5EF4-FFF2-40B4-BE49-F238E27FC236}">
                <a16:creationId xmlns:a16="http://schemas.microsoft.com/office/drawing/2014/main" id="{C0A74E21-31D3-4AA8-828E-85B7F2A31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146425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Data transfer</a:t>
            </a:r>
            <a:br>
              <a:rPr lang="en-US" altLang="en-US" sz="1600"/>
            </a:br>
            <a:r>
              <a:rPr lang="en-US" altLang="en-US" sz="1600"/>
              <a:t>and computation</a:t>
            </a:r>
            <a:endParaRPr lang="en-AU" altLang="en-US" sz="1600"/>
          </a:p>
        </p:txBody>
      </p:sp>
      <p:sp>
        <p:nvSpPr>
          <p:cNvPr id="64544" name="Text Box 32">
            <a:extLst>
              <a:ext uri="{FF2B5EF4-FFF2-40B4-BE49-F238E27FC236}">
                <a16:creationId xmlns:a16="http://schemas.microsoft.com/office/drawing/2014/main" id="{6B07C3DF-2BF4-8D8D-5A87-3899F6C2D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794125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Update state</a:t>
            </a:r>
            <a:endParaRPr lang="en-AU" altLang="en-US" sz="1600"/>
          </a:p>
        </p:txBody>
      </p:sp>
      <p:sp>
        <p:nvSpPr>
          <p:cNvPr id="64545" name="Rectangle 33">
            <a:extLst>
              <a:ext uri="{FF2B5EF4-FFF2-40B4-BE49-F238E27FC236}">
                <a16:creationId xmlns:a16="http://schemas.microsoft.com/office/drawing/2014/main" id="{B2B3BE77-EC14-389C-109B-3217ADA9E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420938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4546" name="Text Box 34">
            <a:extLst>
              <a:ext uri="{FF2B5EF4-FFF2-40B4-BE49-F238E27FC236}">
                <a16:creationId xmlns:a16="http://schemas.microsoft.com/office/drawing/2014/main" id="{45A246AE-09C5-DC47-BCF6-3A22EA8FF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2812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period</a:t>
            </a:r>
            <a:endParaRPr lang="en-AU" altLang="en-US" sz="1600"/>
          </a:p>
        </p:txBody>
      </p:sp>
      <p:sp>
        <p:nvSpPr>
          <p:cNvPr id="64547" name="Rectangle 35">
            <a:extLst>
              <a:ext uri="{FF2B5EF4-FFF2-40B4-BE49-F238E27FC236}">
                <a16:creationId xmlns:a16="http://schemas.microsoft.com/office/drawing/2014/main" id="{E01C7E9F-66D1-24CD-0B8C-FF622D546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37063"/>
            <a:ext cx="77724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Clock period: duration of a clock cycle</a:t>
            </a:r>
          </a:p>
          <a:p>
            <a:pPr lvl="1" eaLnBrk="1" hangingPunct="1"/>
            <a:r>
              <a:rPr lang="en-US" altLang="en-US" sz="2400"/>
              <a:t>e.g., 250ps = 0.25ns = 250×10</a:t>
            </a:r>
            <a:r>
              <a:rPr lang="en-US" altLang="en-US" sz="2400" baseline="30000"/>
              <a:t>–12</a:t>
            </a:r>
            <a:r>
              <a:rPr lang="en-US" altLang="en-US" sz="2400"/>
              <a:t>s</a:t>
            </a:r>
          </a:p>
          <a:p>
            <a:pPr eaLnBrk="1" hangingPunct="1"/>
            <a:r>
              <a:rPr lang="en-US" altLang="en-US" sz="2800"/>
              <a:t>Clock frequency (rate): cycles per second</a:t>
            </a:r>
          </a:p>
          <a:p>
            <a:pPr lvl="1" eaLnBrk="1" hangingPunct="1"/>
            <a:r>
              <a:rPr lang="en-US" altLang="en-US" sz="2400"/>
              <a:t>e.g., 4.0GHz = 4000MHz = 4.0×10</a:t>
            </a:r>
            <a:r>
              <a:rPr lang="en-US" altLang="en-US" sz="2400" baseline="30000"/>
              <a:t>9</a:t>
            </a:r>
            <a:r>
              <a:rPr lang="en-US" altLang="en-US" sz="2400"/>
              <a:t>Hz</a:t>
            </a:r>
            <a:endParaRPr lang="en-AU" altLang="en-US" sz="2400"/>
          </a:p>
        </p:txBody>
      </p:sp>
      <p:sp>
        <p:nvSpPr>
          <p:cNvPr id="64548" name="Freeform 36">
            <a:extLst>
              <a:ext uri="{FF2B5EF4-FFF2-40B4-BE49-F238E27FC236}">
                <a16:creationId xmlns:a16="http://schemas.microsoft.com/office/drawing/2014/main" id="{D09AE895-107F-188C-6D07-306F2F53D556}"/>
              </a:ext>
            </a:extLst>
          </p:cNvPr>
          <p:cNvSpPr>
            <a:spLocks/>
          </p:cNvSpPr>
          <p:nvPr/>
        </p:nvSpPr>
        <p:spPr bwMode="auto">
          <a:xfrm>
            <a:off x="43561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549" name="Freeform 37">
            <a:extLst>
              <a:ext uri="{FF2B5EF4-FFF2-40B4-BE49-F238E27FC236}">
                <a16:creationId xmlns:a16="http://schemas.microsoft.com/office/drawing/2014/main" id="{0CA37516-9A8B-F085-E574-BBCB9868169C}"/>
              </a:ext>
            </a:extLst>
          </p:cNvPr>
          <p:cNvSpPr>
            <a:spLocks/>
          </p:cNvSpPr>
          <p:nvPr/>
        </p:nvSpPr>
        <p:spPr bwMode="auto">
          <a:xfrm>
            <a:off x="2627313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550" name="Freeform 38">
            <a:extLst>
              <a:ext uri="{FF2B5EF4-FFF2-40B4-BE49-F238E27FC236}">
                <a16:creationId xmlns:a16="http://schemas.microsoft.com/office/drawing/2014/main" id="{5A10E269-47C4-A855-ABA1-D7EA06F3076A}"/>
              </a:ext>
            </a:extLst>
          </p:cNvPr>
          <p:cNvSpPr>
            <a:spLocks/>
          </p:cNvSpPr>
          <p:nvPr/>
        </p:nvSpPr>
        <p:spPr bwMode="auto">
          <a:xfrm>
            <a:off x="60833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>
            <a:extLst>
              <a:ext uri="{FF2B5EF4-FFF2-40B4-BE49-F238E27FC236}">
                <a16:creationId xmlns:a16="http://schemas.microsoft.com/office/drawing/2014/main" id="{FD3D6725-14CA-4870-BD6C-74BE0D654E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79FC82E-F63E-9F40-B204-68147DF6C70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AA7B396A-1700-AD4E-8E82-46DFF22AE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Time</a:t>
            </a:r>
            <a:endParaRPr lang="en-AU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9584AFBB-CD67-F7D5-1FB3-0CBBAA910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</p:spPr>
        <p:txBody>
          <a:bodyPr/>
          <a:lstStyle/>
          <a:p>
            <a:pPr eaLnBrk="1" hangingPunct="1"/>
            <a:r>
              <a:rPr lang="en-US" altLang="en-US"/>
              <a:t>Performance improved by</a:t>
            </a:r>
          </a:p>
          <a:p>
            <a:pPr lvl="1" eaLnBrk="1" hangingPunct="1"/>
            <a:r>
              <a:rPr lang="en-US" altLang="en-US"/>
              <a:t>Reducing number of clock cycles</a:t>
            </a:r>
          </a:p>
          <a:p>
            <a:pPr lvl="1" eaLnBrk="1" hangingPunct="1"/>
            <a:r>
              <a:rPr lang="en-US" altLang="en-US"/>
              <a:t>Increasing clock rate</a:t>
            </a:r>
          </a:p>
          <a:p>
            <a:pPr lvl="1" eaLnBrk="1" hangingPunct="1"/>
            <a:r>
              <a:rPr lang="en-US" altLang="en-US"/>
              <a:t>Hardware designer must often trade off clock rate against cycle count</a:t>
            </a:r>
            <a:endParaRPr lang="en-AU" altLang="en-US"/>
          </a:p>
        </p:txBody>
      </p:sp>
      <p:graphicFrame>
        <p:nvGraphicFramePr>
          <p:cNvPr id="66565" name="Object 4">
            <a:extLst>
              <a:ext uri="{FF2B5EF4-FFF2-40B4-BE49-F238E27FC236}">
                <a16:creationId xmlns:a16="http://schemas.microsoft.com/office/drawing/2014/main" id="{D5041BF4-89D4-EB8E-70DB-32CD1FC5BC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638" y="1428750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117700" imgH="15214600" progId="Equation.3">
                  <p:embed/>
                </p:oleObj>
              </mc:Choice>
              <mc:Fallback>
                <p:oleObj name="Equation" r:id="rId3" imgW="78117700" imgH="15214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428750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F29929D-931A-5E3B-3287-F5C260421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Classes of Computers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EEDBAF7-6207-0B42-46DF-39AB7F3509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Supercomputers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C00000"/>
                </a:solidFill>
              </a:rPr>
              <a:t>High-end</a:t>
            </a:r>
            <a:r>
              <a:rPr lang="en-US" altLang="en-US"/>
              <a:t> scientific and engineering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Highest capability but represent a small fraction of the overall computer market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Embedded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C00000"/>
                </a:solidFill>
              </a:rPr>
              <a:t>Hidden</a:t>
            </a:r>
            <a:r>
              <a:rPr lang="en-US" altLang="en-US"/>
              <a:t> as components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Stringent power/performance/cost </a:t>
            </a:r>
            <a:r>
              <a:rPr lang="en-US" altLang="en-US" b="1">
                <a:solidFill>
                  <a:srgbClr val="C00000"/>
                </a:solidFill>
              </a:rPr>
              <a:t>constraints</a:t>
            </a:r>
          </a:p>
        </p:txBody>
      </p:sp>
      <p:sp>
        <p:nvSpPr>
          <p:cNvPr id="11268" name="Footer Placeholder 3">
            <a:extLst>
              <a:ext uri="{FF2B5EF4-FFF2-40B4-BE49-F238E27FC236}">
                <a16:creationId xmlns:a16="http://schemas.microsoft.com/office/drawing/2014/main" id="{21DD8B53-6D82-9063-D0FE-974A1BEF77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85D7363-2F1C-A945-AD50-C655F5DA06D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>
            <a:extLst>
              <a:ext uri="{FF2B5EF4-FFF2-40B4-BE49-F238E27FC236}">
                <a16:creationId xmlns:a16="http://schemas.microsoft.com/office/drawing/2014/main" id="{8D6D3776-B907-948C-3C92-5BADD1440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0430285-C200-5F43-BF01-E30E75CDA2D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53E8237C-1466-3D42-B8EE-0B2C89C08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Time Example</a:t>
            </a:r>
            <a:endParaRPr lang="en-AU" altLang="en-US"/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759DC834-6AD4-64EB-D0BD-9D621348D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pPr eaLnBrk="1" hangingPunct="1"/>
            <a:r>
              <a:rPr lang="en-US" altLang="en-US" sz="2400"/>
              <a:t>Computer A: 2GHz clock, 10s CPU time</a:t>
            </a:r>
          </a:p>
          <a:p>
            <a:pPr eaLnBrk="1" hangingPunct="1"/>
            <a:r>
              <a:rPr lang="en-US" altLang="en-US" sz="2400"/>
              <a:t>Designing Computer B</a:t>
            </a:r>
          </a:p>
          <a:p>
            <a:pPr lvl="1" eaLnBrk="1" hangingPunct="1"/>
            <a:r>
              <a:rPr lang="en-US" altLang="en-US" sz="2000"/>
              <a:t>Aim for 6s CPU time</a:t>
            </a:r>
          </a:p>
          <a:p>
            <a:pPr lvl="1" eaLnBrk="1" hangingPunct="1"/>
            <a:r>
              <a:rPr lang="en-US" altLang="en-US" sz="2000"/>
              <a:t>Can do faster clock, but causes 1.2 × clock cycles</a:t>
            </a:r>
          </a:p>
          <a:p>
            <a:pPr eaLnBrk="1" hangingPunct="1"/>
            <a:r>
              <a:rPr lang="en-US" altLang="en-US" sz="2400"/>
              <a:t>How fast must Computer B clock be?</a:t>
            </a:r>
          </a:p>
        </p:txBody>
      </p:sp>
      <p:graphicFrame>
        <p:nvGraphicFramePr>
          <p:cNvPr id="68613" name="Object 4">
            <a:extLst>
              <a:ext uri="{FF2B5EF4-FFF2-40B4-BE49-F238E27FC236}">
                <a16:creationId xmlns:a16="http://schemas.microsoft.com/office/drawing/2014/main" id="{B4CF0859-D839-44F1-3D4D-EAC5F2A370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175" y="3284538"/>
          <a:ext cx="713581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207100" imgH="33934400" progId="Equation.3">
                  <p:embed/>
                </p:oleObj>
              </mc:Choice>
              <mc:Fallback>
                <p:oleObj name="Equation" r:id="rId3" imgW="82207100" imgH="3393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284538"/>
                        <a:ext cx="7135813" cy="2946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>
            <a:extLst>
              <a:ext uri="{FF2B5EF4-FFF2-40B4-BE49-F238E27FC236}">
                <a16:creationId xmlns:a16="http://schemas.microsoft.com/office/drawing/2014/main" id="{B9A6B779-5B7C-5006-EB9D-0971E3927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8B79200-76FC-B849-A122-C32F7DC2350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C46F9A0-A53F-C706-DFE5-E7808AC5A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Count and CPI</a:t>
            </a:r>
            <a:endParaRPr lang="en-AU" altLang="en-US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5F9B010-FD04-6807-F96C-48C649199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462338"/>
            <a:ext cx="7772400" cy="2774950"/>
          </a:xfrm>
        </p:spPr>
        <p:txBody>
          <a:bodyPr/>
          <a:lstStyle/>
          <a:p>
            <a:pPr eaLnBrk="1" hangingPunct="1"/>
            <a:r>
              <a:rPr lang="en-US" altLang="en-US" sz="2800"/>
              <a:t>Instruction Count for a program</a:t>
            </a:r>
          </a:p>
          <a:p>
            <a:pPr lvl="1" eaLnBrk="1" hangingPunct="1"/>
            <a:r>
              <a:rPr lang="en-US" altLang="en-US" sz="2400"/>
              <a:t>Determined by program, ISA and compiler</a:t>
            </a:r>
          </a:p>
          <a:p>
            <a:pPr eaLnBrk="1" hangingPunct="1"/>
            <a:r>
              <a:rPr lang="en-US" altLang="en-US" sz="2800"/>
              <a:t>Average cycles per instruction</a:t>
            </a:r>
          </a:p>
          <a:p>
            <a:pPr lvl="1" eaLnBrk="1" hangingPunct="1"/>
            <a:r>
              <a:rPr lang="en-US" altLang="en-US" sz="2400"/>
              <a:t>Determined by CPU hardware</a:t>
            </a:r>
          </a:p>
          <a:p>
            <a:pPr lvl="1" eaLnBrk="1" hangingPunct="1"/>
            <a:r>
              <a:rPr lang="en-US" altLang="en-US" sz="2400"/>
              <a:t>If different instructions have different CPI</a:t>
            </a:r>
          </a:p>
          <a:p>
            <a:pPr lvl="2" eaLnBrk="1" hangingPunct="1"/>
            <a:r>
              <a:rPr lang="en-US" altLang="en-US" sz="2000"/>
              <a:t>Average CPI affected by instruction mix</a:t>
            </a:r>
            <a:endParaRPr lang="en-AU" altLang="en-US" sz="2000"/>
          </a:p>
        </p:txBody>
      </p:sp>
      <p:graphicFrame>
        <p:nvGraphicFramePr>
          <p:cNvPr id="70661" name="Object 4">
            <a:extLst>
              <a:ext uri="{FF2B5EF4-FFF2-40B4-BE49-F238E27FC236}">
                <a16:creationId xmlns:a16="http://schemas.microsoft.com/office/drawing/2014/main" id="{72FE697A-CBAD-2BD0-7DBB-528E7A44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6438" y="1319213"/>
          <a:ext cx="81295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140800" imgH="21653500" progId="Equation.3">
                  <p:embed/>
                </p:oleObj>
              </mc:Choice>
              <mc:Fallback>
                <p:oleObj name="Equation" r:id="rId3" imgW="85140800" imgH="2165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319213"/>
                        <a:ext cx="8129587" cy="2063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>
            <a:extLst>
              <a:ext uri="{FF2B5EF4-FFF2-40B4-BE49-F238E27FC236}">
                <a16:creationId xmlns:a16="http://schemas.microsoft.com/office/drawing/2014/main" id="{D6AF248F-16FD-FF8A-DCA9-F67D28C47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4461D9F-476C-DF4B-9E6A-287195FAA78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E571AA9-ED2B-8CBA-AE3C-24C9F136B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CPI Example</a:t>
            </a:r>
            <a:endParaRPr lang="en-AU" altLang="en-US"/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6BDFE06-A009-546F-A759-546C7318F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Computer A: Cycle Time = 250ps, CPI = 2.0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Computer B: Cycle Time = 500ps, CPI = 1.2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Same ISA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Which is faster, and by how much?</a:t>
            </a:r>
            <a:endParaRPr lang="en-AU" altLang="en-US" sz="2800"/>
          </a:p>
        </p:txBody>
      </p:sp>
      <p:graphicFrame>
        <p:nvGraphicFramePr>
          <p:cNvPr id="72709" name="Object 4">
            <a:extLst>
              <a:ext uri="{FF2B5EF4-FFF2-40B4-BE49-F238E27FC236}">
                <a16:creationId xmlns:a16="http://schemas.microsoft.com/office/drawing/2014/main" id="{79167AE0-BF06-95ED-B5C0-1033F5F90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141663"/>
          <a:ext cx="7034213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038700" imgH="34518600" progId="Equation.3">
                  <p:embed/>
                </p:oleObj>
              </mc:Choice>
              <mc:Fallback>
                <p:oleObj name="Equation" r:id="rId3" imgW="81038700" imgH="3451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41663"/>
                        <a:ext cx="7034213" cy="2997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AutoShape 5">
            <a:extLst>
              <a:ext uri="{FF2B5EF4-FFF2-40B4-BE49-F238E27FC236}">
                <a16:creationId xmlns:a16="http://schemas.microsoft.com/office/drawing/2014/main" id="{3845705D-2EB2-C1E3-56B8-6774780ADFE3}"/>
              </a:ext>
            </a:extLst>
          </p:cNvPr>
          <p:cNvSpPr>
            <a:spLocks/>
          </p:cNvSpPr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 is faster…</a:t>
            </a:r>
            <a:endParaRPr lang="en-AU" altLang="en-US" sz="1800"/>
          </a:p>
        </p:txBody>
      </p:sp>
      <p:sp>
        <p:nvSpPr>
          <p:cNvPr id="72711" name="AutoShape 6">
            <a:extLst>
              <a:ext uri="{FF2B5EF4-FFF2-40B4-BE49-F238E27FC236}">
                <a16:creationId xmlns:a16="http://schemas.microsoft.com/office/drawing/2014/main" id="{CE600819-2A9B-B41B-90BF-878206484E07}"/>
              </a:ext>
            </a:extLst>
          </p:cNvPr>
          <p:cNvSpPr>
            <a:spLocks/>
          </p:cNvSpPr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…by this much</a:t>
            </a:r>
            <a:endParaRPr lang="en-AU" altLang="en-US"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>
            <a:extLst>
              <a:ext uri="{FF2B5EF4-FFF2-40B4-BE49-F238E27FC236}">
                <a16:creationId xmlns:a16="http://schemas.microsoft.com/office/drawing/2014/main" id="{67F7428E-BF65-9524-8859-1FC7DA44B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6AD1B8E-4BE0-5443-94F5-742DA972EE7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en-US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90606DE-5E70-E53C-CAE5-02C2E074D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CPI in More Details</a:t>
            </a:r>
            <a:endParaRPr lang="en-AU" altLang="en-US"/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41C5DF1-731F-5726-B043-D5F5FF24D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/>
              <a:t>If different instruction classes take different numbers of cycles</a:t>
            </a:r>
            <a:endParaRPr lang="en-AU" altLang="en-US"/>
          </a:p>
        </p:txBody>
      </p:sp>
      <p:graphicFrame>
        <p:nvGraphicFramePr>
          <p:cNvPr id="74757" name="Object 4">
            <a:extLst>
              <a:ext uri="{FF2B5EF4-FFF2-40B4-BE49-F238E27FC236}">
                <a16:creationId xmlns:a16="http://schemas.microsoft.com/office/drawing/2014/main" id="{635EB7EF-59CF-C7D1-666B-C6D226D8CF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6688" y="2420938"/>
          <a:ext cx="64277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297300" imgH="9944100" progId="Equation.3">
                  <p:embed/>
                </p:oleObj>
              </mc:Choice>
              <mc:Fallback>
                <p:oleObj name="Equation" r:id="rId3" imgW="672973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420938"/>
                        <a:ext cx="6427787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Rectangle 5">
            <a:extLst>
              <a:ext uri="{FF2B5EF4-FFF2-40B4-BE49-F238E27FC236}">
                <a16:creationId xmlns:a16="http://schemas.microsoft.com/office/drawing/2014/main" id="{F65B8256-D297-43A4-9554-C6823E812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57346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Weighted average CPI</a:t>
            </a:r>
            <a:endParaRPr lang="en-AU" altLang="en-US"/>
          </a:p>
        </p:txBody>
      </p:sp>
      <p:graphicFrame>
        <p:nvGraphicFramePr>
          <p:cNvPr id="74759" name="Object 6">
            <a:extLst>
              <a:ext uri="{FF2B5EF4-FFF2-40B4-BE49-F238E27FC236}">
                <a16:creationId xmlns:a16="http://schemas.microsoft.com/office/drawing/2014/main" id="{855B516B-FA38-E8AD-4010-FFCDE54712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4292600"/>
          <a:ext cx="8105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848700" imgH="9944100" progId="Equation.3">
                  <p:embed/>
                </p:oleObj>
              </mc:Choice>
              <mc:Fallback>
                <p:oleObj name="Equation" r:id="rId5" imgW="84848700" imgH="9944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292600"/>
                        <a:ext cx="8105775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AutoShape 7">
            <a:extLst>
              <a:ext uri="{FF2B5EF4-FFF2-40B4-BE49-F238E27FC236}">
                <a16:creationId xmlns:a16="http://schemas.microsoft.com/office/drawing/2014/main" id="{21DE357B-0847-CB5F-DAD0-7C75CA2A9280}"/>
              </a:ext>
            </a:extLst>
          </p:cNvPr>
          <p:cNvSpPr>
            <a:spLocks/>
          </p:cNvSpPr>
          <p:nvPr/>
        </p:nvSpPr>
        <p:spPr bwMode="auto">
          <a:xfrm rot="5400000">
            <a:off x="6947694" y="4293394"/>
            <a:ext cx="215900" cy="2376488"/>
          </a:xfrm>
          <a:prstGeom prst="righ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4761" name="Text Box 8">
            <a:extLst>
              <a:ext uri="{FF2B5EF4-FFF2-40B4-BE49-F238E27FC236}">
                <a16:creationId xmlns:a16="http://schemas.microsoft.com/office/drawing/2014/main" id="{20577782-026B-6FE0-77E9-655FFD123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400" y="5649913"/>
            <a:ext cx="2085975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Relative frequency</a:t>
            </a:r>
            <a:endParaRPr lang="en-AU" alt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DB55B8D3-D19E-F30D-3914-9B64DB9BC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377FB93-D197-8A45-99E8-B7A770FD05D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en-US" sz="14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ED2275D9-B9EB-E087-6FBC-D2618B0FE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CPI Example</a:t>
            </a:r>
            <a:endParaRPr lang="en-AU" altLang="en-US"/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008B2CA3-BAFF-01AF-9FA8-C92E4355A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96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Alternative compiled code sequences using instructions in classes A, B, C</a:t>
            </a:r>
            <a:endParaRPr lang="en-AU" altLang="en-US" sz="2800"/>
          </a:p>
        </p:txBody>
      </p:sp>
      <p:graphicFrame>
        <p:nvGraphicFramePr>
          <p:cNvPr id="321576" name="Group 40">
            <a:extLst>
              <a:ext uri="{FF2B5EF4-FFF2-40B4-BE49-F238E27FC236}">
                <a16:creationId xmlns:a16="http://schemas.microsoft.com/office/drawing/2014/main" id="{8B944747-5B81-0C43-B953-9DB139188BAB}"/>
              </a:ext>
            </a:extLst>
          </p:cNvPr>
          <p:cNvGraphicFramePr>
            <a:graphicFrameLocks noGrp="1"/>
          </p:cNvGraphicFramePr>
          <p:nvPr/>
        </p:nvGraphicFramePr>
        <p:xfrm>
          <a:off x="1619250" y="2276475"/>
          <a:ext cx="6600825" cy="1593850"/>
        </p:xfrm>
        <a:graphic>
          <a:graphicData uri="http://schemas.openxmlformats.org/drawingml/2006/table">
            <a:tbl>
              <a:tblPr/>
              <a:tblGrid>
                <a:gridCol w="2520950">
                  <a:extLst>
                    <a:ext uri="{9D8B030D-6E8A-4147-A177-3AD203B41FA5}">
                      <a16:colId xmlns:a16="http://schemas.microsoft.com/office/drawing/2014/main" val="1994525454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968342278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78245465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921963340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Class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645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CPI for class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56005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IC in sequence 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75913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IC in sequence 2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en-AU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35671"/>
                  </a:ext>
                </a:extLst>
              </a:tr>
            </a:tbl>
          </a:graphicData>
        </a:graphic>
      </p:graphicFrame>
      <p:sp>
        <p:nvSpPr>
          <p:cNvPr id="76832" name="Rectangle 31">
            <a:extLst>
              <a:ext uri="{FF2B5EF4-FFF2-40B4-BE49-F238E27FC236}">
                <a16:creationId xmlns:a16="http://schemas.microsoft.com/office/drawing/2014/main" id="{052D20E4-5314-2FD9-FCFA-8F3471E98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Sequence 1: IC = 5</a:t>
            </a:r>
          </a:p>
          <a:p>
            <a:pPr lvl="1" eaLnBrk="1" hangingPunct="1"/>
            <a:r>
              <a:rPr lang="en-US" altLang="en-US" sz="2400"/>
              <a:t>Clock Cycles</a:t>
            </a:r>
            <a:br>
              <a:rPr lang="en-US" altLang="en-US" sz="2400"/>
            </a:br>
            <a:r>
              <a:rPr lang="en-US" altLang="en-US" sz="2400"/>
              <a:t>= 2×1 + 1×2 + 2×3</a:t>
            </a:r>
            <a:br>
              <a:rPr lang="en-US" altLang="en-US" sz="2400"/>
            </a:br>
            <a:r>
              <a:rPr lang="en-US" altLang="en-US" sz="2400"/>
              <a:t>= 10</a:t>
            </a:r>
          </a:p>
          <a:p>
            <a:pPr lvl="1" eaLnBrk="1" hangingPunct="1"/>
            <a:r>
              <a:rPr lang="en-US" altLang="en-US" sz="2400"/>
              <a:t>Avg. CPI = 10/5 = 2.0</a:t>
            </a:r>
          </a:p>
        </p:txBody>
      </p:sp>
      <p:sp>
        <p:nvSpPr>
          <p:cNvPr id="76833" name="Rectangle 32">
            <a:extLst>
              <a:ext uri="{FF2B5EF4-FFF2-40B4-BE49-F238E27FC236}">
                <a16:creationId xmlns:a16="http://schemas.microsoft.com/office/drawing/2014/main" id="{5826944C-DD58-5781-B093-0ED3606C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Sequence 2: IC = 6</a:t>
            </a:r>
          </a:p>
          <a:p>
            <a:pPr lvl="1" eaLnBrk="1" hangingPunct="1"/>
            <a:r>
              <a:rPr lang="en-US" altLang="en-US" sz="2400"/>
              <a:t>Clock Cycles</a:t>
            </a:r>
            <a:br>
              <a:rPr lang="en-US" altLang="en-US" sz="2400"/>
            </a:br>
            <a:r>
              <a:rPr lang="en-US" altLang="en-US" sz="2400"/>
              <a:t>= 4×1 + 1×2 + 1×3</a:t>
            </a:r>
            <a:br>
              <a:rPr lang="en-US" altLang="en-US" sz="2400"/>
            </a:br>
            <a:r>
              <a:rPr lang="en-US" altLang="en-US" sz="2400"/>
              <a:t>= 9</a:t>
            </a:r>
          </a:p>
          <a:p>
            <a:pPr lvl="1" eaLnBrk="1" hangingPunct="1"/>
            <a:r>
              <a:rPr lang="en-US" altLang="en-US" sz="2400"/>
              <a:t>Avg. CPI = 9/6 = 1.5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>
            <a:extLst>
              <a:ext uri="{FF2B5EF4-FFF2-40B4-BE49-F238E27FC236}">
                <a16:creationId xmlns:a16="http://schemas.microsoft.com/office/drawing/2014/main" id="{EBAB3411-CD7E-0ACC-E1AC-96865714A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6B1382C-7B71-7043-B927-25FF6908876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D503F70-CFB7-6022-438C-779B87950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Performance Summary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171A6EF-D0B9-9184-194F-60E16E272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3284538"/>
            <a:ext cx="8270875" cy="2952750"/>
          </a:xfrm>
        </p:spPr>
        <p:txBody>
          <a:bodyPr/>
          <a:lstStyle/>
          <a:p>
            <a:pPr eaLnBrk="1" hangingPunct="1"/>
            <a:r>
              <a:rPr lang="en-AU" altLang="en-US"/>
              <a:t>Performance depends on</a:t>
            </a:r>
          </a:p>
          <a:p>
            <a:pPr lvl="1" eaLnBrk="1" hangingPunct="1"/>
            <a:r>
              <a:rPr lang="en-AU" altLang="en-US"/>
              <a:t>Algorithm: affects IC, possibly CPI</a:t>
            </a:r>
          </a:p>
          <a:p>
            <a:pPr lvl="1" eaLnBrk="1" hangingPunct="1"/>
            <a:r>
              <a:rPr lang="en-AU" altLang="en-US"/>
              <a:t>Programming language: affects IC, CPI</a:t>
            </a:r>
          </a:p>
          <a:p>
            <a:pPr lvl="1" eaLnBrk="1" hangingPunct="1"/>
            <a:r>
              <a:rPr lang="en-AU" altLang="en-US"/>
              <a:t>Compiler: affects IC, CPI</a:t>
            </a:r>
          </a:p>
          <a:p>
            <a:pPr lvl="1" eaLnBrk="1" hangingPunct="1"/>
            <a:r>
              <a:rPr lang="en-AU" altLang="en-US"/>
              <a:t>Instruction set architecture: affects IC, CPI, T</a:t>
            </a:r>
            <a:r>
              <a:rPr lang="en-AU" altLang="en-US" baseline="-25000"/>
              <a:t>c</a:t>
            </a:r>
          </a:p>
        </p:txBody>
      </p:sp>
      <p:sp>
        <p:nvSpPr>
          <p:cNvPr id="78853" name="Text Box 4">
            <a:extLst>
              <a:ext uri="{FF2B5EF4-FFF2-40B4-BE49-F238E27FC236}">
                <a16:creationId xmlns:a16="http://schemas.microsoft.com/office/drawing/2014/main" id="{D4EDAEF3-3B9B-6200-26F1-5361513E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  <p:graphicFrame>
        <p:nvGraphicFramePr>
          <p:cNvPr id="78854" name="Object 5">
            <a:extLst>
              <a:ext uri="{FF2B5EF4-FFF2-40B4-BE49-F238E27FC236}">
                <a16:creationId xmlns:a16="http://schemas.microsoft.com/office/drawing/2014/main" id="{37805837-BDA2-C05D-B86C-4B9F3E2C26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060575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207100" imgH="9652000" progId="Equation.3">
                  <p:embed/>
                </p:oleObj>
              </mc:Choice>
              <mc:Fallback>
                <p:oleObj name="Equation" r:id="rId3" imgW="822071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060575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>
            <a:extLst>
              <a:ext uri="{FF2B5EF4-FFF2-40B4-BE49-F238E27FC236}">
                <a16:creationId xmlns:a16="http://schemas.microsoft.com/office/drawing/2014/main" id="{71DCEF80-885D-EB43-4CCE-0821A9CE7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89C85A1-87A4-4241-A995-3D5C9AFA2E3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en-US" sz="14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8879C73A-29E7-467B-3F2D-7C295CB7B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Power Trends (~2012)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055F735A-A87F-CEA1-0615-59624F25E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In CMOS IC technology</a:t>
            </a:r>
          </a:p>
        </p:txBody>
      </p:sp>
      <p:sp>
        <p:nvSpPr>
          <p:cNvPr id="80901" name="Text Box 4">
            <a:extLst>
              <a:ext uri="{FF2B5EF4-FFF2-40B4-BE49-F238E27FC236}">
                <a16:creationId xmlns:a16="http://schemas.microsoft.com/office/drawing/2014/main" id="{8353D253-2D73-96BC-B448-736D48FCBC2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§1.7 The Power Wall</a:t>
            </a:r>
          </a:p>
        </p:txBody>
      </p:sp>
      <p:graphicFrame>
        <p:nvGraphicFramePr>
          <p:cNvPr id="80902" name="Object 6">
            <a:extLst>
              <a:ext uri="{FF2B5EF4-FFF2-40B4-BE49-F238E27FC236}">
                <a16:creationId xmlns:a16="http://schemas.microsoft.com/office/drawing/2014/main" id="{A2E47083-471A-DFB9-F8AD-19FEBCC66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015600" imgH="5270500" progId="Equation.3">
                  <p:embed/>
                </p:oleObj>
              </mc:Choice>
              <mc:Fallback>
                <p:oleObj name="Equation" r:id="rId3" imgW="740156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AutoShape 7">
            <a:extLst>
              <a:ext uri="{FF2B5EF4-FFF2-40B4-BE49-F238E27FC236}">
                <a16:creationId xmlns:a16="http://schemas.microsoft.com/office/drawing/2014/main" id="{1CBBB825-706B-5314-6FBA-8B6A485EB48A}"/>
              </a:ext>
            </a:extLst>
          </p:cNvPr>
          <p:cNvSpPr>
            <a:spLocks/>
          </p:cNvSpPr>
          <p:nvPr/>
        </p:nvSpPr>
        <p:spPr bwMode="auto"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1000</a:t>
            </a:r>
          </a:p>
        </p:txBody>
      </p:sp>
      <p:sp>
        <p:nvSpPr>
          <p:cNvPr id="80904" name="AutoShape 8">
            <a:extLst>
              <a:ext uri="{FF2B5EF4-FFF2-40B4-BE49-F238E27FC236}">
                <a16:creationId xmlns:a16="http://schemas.microsoft.com/office/drawing/2014/main" id="{1ACDE31E-6E87-F27D-B242-5920B069910F}"/>
              </a:ext>
            </a:extLst>
          </p:cNvPr>
          <p:cNvSpPr>
            <a:spLocks/>
          </p:cNvSpPr>
          <p:nvPr/>
        </p:nvSpPr>
        <p:spPr bwMode="auto">
          <a:xfrm>
            <a:off x="20510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30</a:t>
            </a:r>
          </a:p>
        </p:txBody>
      </p:sp>
      <p:sp>
        <p:nvSpPr>
          <p:cNvPr id="80905" name="AutoShape 9">
            <a:extLst>
              <a:ext uri="{FF2B5EF4-FFF2-40B4-BE49-F238E27FC236}">
                <a16:creationId xmlns:a16="http://schemas.microsoft.com/office/drawing/2014/main" id="{0B635C4A-6170-7FB6-B6C3-590D1A33ABE5}"/>
              </a:ext>
            </a:extLst>
          </p:cNvPr>
          <p:cNvSpPr>
            <a:spLocks/>
          </p:cNvSpPr>
          <p:nvPr/>
        </p:nvSpPr>
        <p:spPr bwMode="auto">
          <a:xfrm>
            <a:off x="5867400" y="5805488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5V → 1V</a:t>
            </a:r>
            <a:endParaRPr lang="en-AU" altLang="en-US" sz="1800"/>
          </a:p>
        </p:txBody>
      </p:sp>
      <p:pic>
        <p:nvPicPr>
          <p:cNvPr id="80906" name="Picture 11">
            <a:extLst>
              <a:ext uri="{FF2B5EF4-FFF2-40B4-BE49-F238E27FC236}">
                <a16:creationId xmlns:a16="http://schemas.microsoft.com/office/drawing/2014/main" id="{EA392A3F-4D6B-FD66-A2A4-C6FB0FC6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C73580A8-0B4C-FC94-A40C-3394B6496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B07EF1B-1B27-A544-9751-2B73691DCDE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en-US" sz="14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F86A5F5-6621-3CC2-D037-96E83456CD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Power Trends (~2018)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4847546-36A2-A758-5C27-3500CDB2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In CMOS IC technology</a:t>
            </a:r>
          </a:p>
        </p:txBody>
      </p:sp>
      <p:sp>
        <p:nvSpPr>
          <p:cNvPr id="76805" name="Text Box 4">
            <a:extLst>
              <a:ext uri="{FF2B5EF4-FFF2-40B4-BE49-F238E27FC236}">
                <a16:creationId xmlns:a16="http://schemas.microsoft.com/office/drawing/2014/main" id="{B01AE2BB-8D1C-BE13-997D-0C3E57054B1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§1.7 The Power Wall</a:t>
            </a:r>
          </a:p>
        </p:txBody>
      </p:sp>
      <p:graphicFrame>
        <p:nvGraphicFramePr>
          <p:cNvPr id="76806" name="Object 6">
            <a:extLst>
              <a:ext uri="{FF2B5EF4-FFF2-40B4-BE49-F238E27FC236}">
                <a16:creationId xmlns:a16="http://schemas.microsoft.com/office/drawing/2014/main" id="{5713CC80-6B1C-6DBE-B8A8-75FF3D964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015600" imgH="5270500" progId="Equation.3">
                  <p:embed/>
                </p:oleObj>
              </mc:Choice>
              <mc:Fallback>
                <p:oleObj name="Equation" r:id="rId3" imgW="74015600" imgH="5270500" progId="Equation.3">
                  <p:embed/>
                  <p:pic>
                    <p:nvPicPr>
                      <p:cNvPr id="76806" name="Object 6">
                        <a:extLst>
                          <a:ext uri="{FF2B5EF4-FFF2-40B4-BE49-F238E27FC236}">
                            <a16:creationId xmlns:a16="http://schemas.microsoft.com/office/drawing/2014/main" id="{5713CC80-6B1C-6DBE-B8A8-75FF3D964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7" name="AutoShape 7">
            <a:extLst>
              <a:ext uri="{FF2B5EF4-FFF2-40B4-BE49-F238E27FC236}">
                <a16:creationId xmlns:a16="http://schemas.microsoft.com/office/drawing/2014/main" id="{54A55282-D130-E157-8076-7C62DD390786}"/>
              </a:ext>
            </a:extLst>
          </p:cNvPr>
          <p:cNvSpPr>
            <a:spLocks/>
          </p:cNvSpPr>
          <p:nvPr/>
        </p:nvSpPr>
        <p:spPr bwMode="auto"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1000</a:t>
            </a:r>
          </a:p>
        </p:txBody>
      </p:sp>
      <p:sp>
        <p:nvSpPr>
          <p:cNvPr id="76808" name="AutoShape 8">
            <a:extLst>
              <a:ext uri="{FF2B5EF4-FFF2-40B4-BE49-F238E27FC236}">
                <a16:creationId xmlns:a16="http://schemas.microsoft.com/office/drawing/2014/main" id="{FFACFF9A-178B-C10E-E2C2-2D4693FECB62}"/>
              </a:ext>
            </a:extLst>
          </p:cNvPr>
          <p:cNvSpPr>
            <a:spLocks/>
          </p:cNvSpPr>
          <p:nvPr/>
        </p:nvSpPr>
        <p:spPr bwMode="auto">
          <a:xfrm>
            <a:off x="20510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30</a:t>
            </a:r>
          </a:p>
        </p:txBody>
      </p:sp>
      <p:sp>
        <p:nvSpPr>
          <p:cNvPr id="76809" name="AutoShape 9">
            <a:extLst>
              <a:ext uri="{FF2B5EF4-FFF2-40B4-BE49-F238E27FC236}">
                <a16:creationId xmlns:a16="http://schemas.microsoft.com/office/drawing/2014/main" id="{C6E1B118-B48E-C80D-6C68-6828D4ED0ADE}"/>
              </a:ext>
            </a:extLst>
          </p:cNvPr>
          <p:cNvSpPr>
            <a:spLocks/>
          </p:cNvSpPr>
          <p:nvPr/>
        </p:nvSpPr>
        <p:spPr bwMode="auto">
          <a:xfrm>
            <a:off x="5867400" y="5805488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5V → 1V</a:t>
            </a:r>
            <a:endParaRPr lang="en-AU" altLang="en-US" sz="1800"/>
          </a:p>
        </p:txBody>
      </p:sp>
      <p:pic>
        <p:nvPicPr>
          <p:cNvPr id="76810" name="Picture 2">
            <a:extLst>
              <a:ext uri="{FF2B5EF4-FFF2-40B4-BE49-F238E27FC236}">
                <a16:creationId xmlns:a16="http://schemas.microsoft.com/office/drawing/2014/main" id="{7556C65B-A452-8805-8D72-B88E92E4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35063"/>
            <a:ext cx="6886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B0E7-E0F3-5E89-7AA6-A5941CAE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Power Trends (~2024)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11FCC-12B8-BFA4-EA79-5B4DB7EA88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1 — Computer Abstractions and Technology — </a:t>
            </a:r>
            <a:fld id="{905CCA70-7D2B-F24C-B756-DDF42BDD94D0}" type="slidenum">
              <a:rPr lang="en-AU" altLang="en-US" smtClean="0"/>
              <a:pPr/>
              <a:t>48</a:t>
            </a:fld>
            <a:endParaRPr lang="en-AU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DA6D66-45E0-FEE7-910A-7249852F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59" y="1124744"/>
            <a:ext cx="6840116" cy="382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420E157-E21D-F82D-EA28-A1CC7BF6A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8"/>
          <a:stretch/>
        </p:blipFill>
        <p:spPr bwMode="auto">
          <a:xfrm>
            <a:off x="1403648" y="4653136"/>
            <a:ext cx="6264696" cy="15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305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>
            <a:extLst>
              <a:ext uri="{FF2B5EF4-FFF2-40B4-BE49-F238E27FC236}">
                <a16:creationId xmlns:a16="http://schemas.microsoft.com/office/drawing/2014/main" id="{48164CD1-5314-51EF-E812-4B8B27373A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FE50B75-16AC-E444-840B-58713BAD25C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37BE4AA-76F0-DE89-5893-5CE54242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Reducing Power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1530F4F5-A0B5-2993-3D77-84C88DC12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/>
              <a:t>Suppose a new CPU has</a:t>
            </a:r>
          </a:p>
          <a:p>
            <a:pPr lvl="1" eaLnBrk="1" hangingPunct="1"/>
            <a:r>
              <a:rPr lang="en-AU" altLang="en-US"/>
              <a:t>85% of capacitive load of old CPU</a:t>
            </a:r>
          </a:p>
          <a:p>
            <a:pPr lvl="1" eaLnBrk="1" hangingPunct="1"/>
            <a:r>
              <a:rPr lang="en-AU" altLang="en-US"/>
              <a:t>15% voltage and 15% frequency reduction</a:t>
            </a:r>
          </a:p>
        </p:txBody>
      </p:sp>
      <p:graphicFrame>
        <p:nvGraphicFramePr>
          <p:cNvPr id="82949" name="Object 4">
            <a:extLst>
              <a:ext uri="{FF2B5EF4-FFF2-40B4-BE49-F238E27FC236}">
                <a16:creationId xmlns:a16="http://schemas.microsoft.com/office/drawing/2014/main" id="{9FC988B4-8D9F-247A-3E6F-1F7E2DBD7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185500" imgH="10820400" progId="Equation.3">
                  <p:embed/>
                </p:oleObj>
              </mc:Choice>
              <mc:Fallback>
                <p:oleObj name="Equation" r:id="rId3" imgW="87185500" imgH="1082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Rectangle 5">
            <a:extLst>
              <a:ext uri="{FF2B5EF4-FFF2-40B4-BE49-F238E27FC236}">
                <a16:creationId xmlns:a16="http://schemas.microsoft.com/office/drawing/2014/main" id="{DCF75273-2762-2258-7A93-7D3BAEBCA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933825"/>
            <a:ext cx="8270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The power wall</a:t>
            </a:r>
          </a:p>
          <a:p>
            <a:pPr lvl="1" eaLnBrk="1" hangingPunct="1"/>
            <a:r>
              <a:rPr lang="en-AU" altLang="en-US"/>
              <a:t>We can’t reduce voltage further</a:t>
            </a:r>
          </a:p>
          <a:p>
            <a:pPr lvl="1" eaLnBrk="1" hangingPunct="1"/>
            <a:r>
              <a:rPr lang="en-AU" altLang="en-US"/>
              <a:t>We can’t remove more heat</a:t>
            </a:r>
          </a:p>
          <a:p>
            <a:pPr eaLnBrk="1" hangingPunct="1"/>
            <a:r>
              <a:rPr lang="en-AU" altLang="en-US"/>
              <a:t>How else can we improve performance?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>
            <a:extLst>
              <a:ext uri="{FF2B5EF4-FFF2-40B4-BE49-F238E27FC236}">
                <a16:creationId xmlns:a16="http://schemas.microsoft.com/office/drawing/2014/main" id="{9AB30404-A8B3-1466-0DFD-E138F9778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F279CB1-2C2E-D84D-85C9-B4054C7B744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en-US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F718E828-CA67-5669-3609-792DC527D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PostPC Era</a:t>
            </a:r>
            <a:endParaRPr lang="en-AU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2B5FC9C-D340-9422-4931-9D776463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84313"/>
            <a:ext cx="7358062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>
            <a:extLst>
              <a:ext uri="{FF2B5EF4-FFF2-40B4-BE49-F238E27FC236}">
                <a16:creationId xmlns:a16="http://schemas.microsoft.com/office/drawing/2014/main" id="{BEBB99D7-2D7C-3802-E26E-959082BF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01725"/>
            <a:ext cx="8221663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Footer Placeholder 2">
            <a:extLst>
              <a:ext uri="{FF2B5EF4-FFF2-40B4-BE49-F238E27FC236}">
                <a16:creationId xmlns:a16="http://schemas.microsoft.com/office/drawing/2014/main" id="{32B9F365-EE64-2C67-D80B-BFF8FD533F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D0ACA4F-F9A6-0843-BFEC-82B6CEA3DEF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/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040F2B90-1085-2F94-632F-1D892FA88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Uniprocessor Performance</a:t>
            </a:r>
          </a:p>
        </p:txBody>
      </p:sp>
      <p:sp>
        <p:nvSpPr>
          <p:cNvPr id="80901" name="Text Box 4">
            <a:extLst>
              <a:ext uri="{FF2B5EF4-FFF2-40B4-BE49-F238E27FC236}">
                <a16:creationId xmlns:a16="http://schemas.microsoft.com/office/drawing/2014/main" id="{B74231FC-3F74-6989-D7F3-C0B0843E24F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163469" y="2613819"/>
            <a:ext cx="5594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§1.8 The Sea Change: The Switch to Multiprocessors</a:t>
            </a:r>
          </a:p>
        </p:txBody>
      </p:sp>
      <p:sp>
        <p:nvSpPr>
          <p:cNvPr id="80902" name="AutoShape 7">
            <a:extLst>
              <a:ext uri="{FF2B5EF4-FFF2-40B4-BE49-F238E27FC236}">
                <a16:creationId xmlns:a16="http://schemas.microsoft.com/office/drawing/2014/main" id="{1FFD249D-65D9-A408-B51B-CBBB1D0CDFCF}"/>
              </a:ext>
            </a:extLst>
          </p:cNvPr>
          <p:cNvSpPr>
            <a:spLocks/>
          </p:cNvSpPr>
          <p:nvPr/>
        </p:nvSpPr>
        <p:spPr bwMode="auto"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82884"/>
              <a:gd name="adj4" fmla="val 12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1600"/>
              <a:t>Constrained by power, instruction-level parallelism, memory latency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>
            <a:extLst>
              <a:ext uri="{FF2B5EF4-FFF2-40B4-BE49-F238E27FC236}">
                <a16:creationId xmlns:a16="http://schemas.microsoft.com/office/drawing/2014/main" id="{A8263554-12CB-10DE-082A-2B0C113DC9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C748B29-B0E6-DF4E-B4C0-6918126EADA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03A53B8-2AD9-FA46-B9DE-F0E037C69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Multiprocessors</a:t>
            </a: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2BE090A-2E3B-D7F4-7F3A-80DBD68A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Multicore microprocessors</a:t>
            </a:r>
          </a:p>
          <a:p>
            <a:pPr lvl="1" eaLnBrk="1" hangingPunct="1"/>
            <a:r>
              <a:rPr lang="en-AU" altLang="en-US"/>
              <a:t>More than one processor per chip</a:t>
            </a:r>
          </a:p>
          <a:p>
            <a:pPr eaLnBrk="1" hangingPunct="1"/>
            <a:r>
              <a:rPr lang="en-AU" altLang="en-US"/>
              <a:t>Requires explicitly parallel programming</a:t>
            </a:r>
          </a:p>
          <a:p>
            <a:pPr lvl="1" eaLnBrk="1" hangingPunct="1"/>
            <a:r>
              <a:rPr lang="en-AU" altLang="en-US"/>
              <a:t>Compare with instruction level parallelism</a:t>
            </a:r>
          </a:p>
          <a:p>
            <a:pPr lvl="2" eaLnBrk="1" hangingPunct="1"/>
            <a:r>
              <a:rPr lang="en-AU" altLang="en-US"/>
              <a:t>Hardware executes multiple instructions at once</a:t>
            </a:r>
          </a:p>
          <a:p>
            <a:pPr lvl="2" eaLnBrk="1" hangingPunct="1"/>
            <a:r>
              <a:rPr lang="en-AU" altLang="en-US"/>
              <a:t>Hidden from the programmer</a:t>
            </a:r>
          </a:p>
          <a:p>
            <a:pPr lvl="1" eaLnBrk="1" hangingPunct="1"/>
            <a:r>
              <a:rPr lang="en-AU" altLang="en-US"/>
              <a:t>Hard to do</a:t>
            </a:r>
          </a:p>
          <a:p>
            <a:pPr lvl="2" eaLnBrk="1" hangingPunct="1"/>
            <a:r>
              <a:rPr lang="en-AU" altLang="en-US"/>
              <a:t>Programming for performance</a:t>
            </a:r>
          </a:p>
          <a:p>
            <a:pPr lvl="2" eaLnBrk="1" hangingPunct="1"/>
            <a:r>
              <a:rPr lang="en-AU" altLang="en-US"/>
              <a:t>Load balancing</a:t>
            </a:r>
          </a:p>
          <a:p>
            <a:pPr lvl="2" eaLnBrk="1" hangingPunct="1"/>
            <a:r>
              <a:rPr lang="en-AU" altLang="en-US"/>
              <a:t>Optimizing communication and synchronization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>
            <a:extLst>
              <a:ext uri="{FF2B5EF4-FFF2-40B4-BE49-F238E27FC236}">
                <a16:creationId xmlns:a16="http://schemas.microsoft.com/office/drawing/2014/main" id="{4501FC51-755F-AED9-6401-4FF22E707E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46D8F22-F46C-9942-A19E-42A66786FB1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0F874D5A-D61A-30F6-1637-515910E1F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 CPU Benchmark</a:t>
            </a:r>
            <a:endParaRPr lang="en-AU" altLang="en-US"/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35A6D4F-B709-5C2B-037D-E8AE90BA3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38877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Programs used to measure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Supposedly typical of actual workload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Standard Performance Evaluation Corp (SPEC)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Develops benchmarks for CPU, I/O, Web, …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2800"/>
              <a:t>SPEC CPU2006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Elapsed time to execute a selection of programs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Negligible I/O, so focuses on CPU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Normalize relative to reference machine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Summarize as geometric mean of performance ratios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CINT2006 (integer) and CFP2006 (floating-point)</a:t>
            </a:r>
          </a:p>
        </p:txBody>
      </p:sp>
      <p:graphicFrame>
        <p:nvGraphicFramePr>
          <p:cNvPr id="89093" name="Object 5">
            <a:extLst>
              <a:ext uri="{FF2B5EF4-FFF2-40B4-BE49-F238E27FC236}">
                <a16:creationId xmlns:a16="http://schemas.microsoft.com/office/drawing/2014/main" id="{51FB338F-44F4-3866-CA23-F69887CB25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157788"/>
          <a:ext cx="37719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497000" imgH="11112500" progId="Equation.3">
                  <p:embed/>
                </p:oleObj>
              </mc:Choice>
              <mc:Fallback>
                <p:oleObj name="Equation" r:id="rId3" imgW="39497000" imgH="1111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157788"/>
                        <a:ext cx="3771900" cy="10620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2">
            <a:extLst>
              <a:ext uri="{FF2B5EF4-FFF2-40B4-BE49-F238E27FC236}">
                <a16:creationId xmlns:a16="http://schemas.microsoft.com/office/drawing/2014/main" id="{50B74F85-25FF-67B4-3DEE-A6F066C0B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73D7EC9-5547-2342-A090-E7A45CD10FD9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en-US" sz="1400"/>
          </a:p>
        </p:txBody>
      </p:sp>
      <p:sp>
        <p:nvSpPr>
          <p:cNvPr id="91139" name="Rectangle 4">
            <a:extLst>
              <a:ext uri="{FF2B5EF4-FFF2-40B4-BE49-F238E27FC236}">
                <a16:creationId xmlns:a16="http://schemas.microsoft.com/office/drawing/2014/main" id="{BDFAD26B-8D09-F091-B22A-9D38CA16E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AU" altLang="en-US" sz="4000"/>
              <a:t>CINT2006 for Intel Core i7 920</a:t>
            </a:r>
          </a:p>
        </p:txBody>
      </p:sp>
      <p:pic>
        <p:nvPicPr>
          <p:cNvPr id="91140" name="Picture 5">
            <a:extLst>
              <a:ext uri="{FF2B5EF4-FFF2-40B4-BE49-F238E27FC236}">
                <a16:creationId xmlns:a16="http://schemas.microsoft.com/office/drawing/2014/main" id="{22610FD6-0F9E-5A81-69BD-C0A484BD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8305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2">
            <a:extLst>
              <a:ext uri="{FF2B5EF4-FFF2-40B4-BE49-F238E27FC236}">
                <a16:creationId xmlns:a16="http://schemas.microsoft.com/office/drawing/2014/main" id="{171BF03C-1E33-83F1-C42F-3EB864C7FA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A59D9BF-99A7-FB43-AE8D-7CDBA380247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en-US" sz="1400"/>
          </a:p>
        </p:txBody>
      </p:sp>
      <p:sp>
        <p:nvSpPr>
          <p:cNvPr id="87043" name="Rectangle 4">
            <a:extLst>
              <a:ext uri="{FF2B5EF4-FFF2-40B4-BE49-F238E27FC236}">
                <a16:creationId xmlns:a16="http://schemas.microsoft.com/office/drawing/2014/main" id="{06A2D040-0CFA-2DC7-16B3-20D33ACAA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0025"/>
            <a:ext cx="8259762" cy="831850"/>
          </a:xfrm>
        </p:spPr>
        <p:txBody>
          <a:bodyPr/>
          <a:lstStyle/>
          <a:p>
            <a:pPr eaLnBrk="1" hangingPunct="1"/>
            <a:r>
              <a:rPr lang="en-US" altLang="en-US" sz="2400"/>
              <a:t>SPECspeed 2017 Integer benchmarks on a</a:t>
            </a:r>
            <a:br>
              <a:rPr lang="en-US" altLang="en-US" sz="2400"/>
            </a:br>
            <a:r>
              <a:rPr lang="en-US" altLang="en-US" sz="2400"/>
              <a:t>1.8 GHz Intel Xeon E5-2650L</a:t>
            </a:r>
            <a:endParaRPr lang="en-AU" altLang="en-US" sz="2000"/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2A642AA5-D386-05A6-28E8-2CD39C12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4113"/>
            <a:ext cx="67786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630A19B7-784C-1502-CE05-7028B12837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8B126B8-CF0D-F449-A0D8-9880BCF87C0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6095437D-A418-978A-F249-CDCC6F3AD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SPEC Power Benchmark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C011A20-A58C-F1F3-1009-B6F13EA9F6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447925"/>
          </a:xfrm>
        </p:spPr>
        <p:txBody>
          <a:bodyPr/>
          <a:lstStyle/>
          <a:p>
            <a:pPr eaLnBrk="1" hangingPunct="1"/>
            <a:r>
              <a:rPr lang="en-AU" altLang="en-US"/>
              <a:t>Power consumption of server at different workload levels</a:t>
            </a:r>
          </a:p>
          <a:p>
            <a:pPr lvl="1" eaLnBrk="1" hangingPunct="1"/>
            <a:r>
              <a:rPr lang="en-AU" altLang="en-US"/>
              <a:t>Performance: ssj_ops/sec</a:t>
            </a:r>
          </a:p>
          <a:p>
            <a:pPr lvl="1" eaLnBrk="1" hangingPunct="1"/>
            <a:r>
              <a:rPr lang="en-AU" altLang="en-US"/>
              <a:t>Power: Watts (Joules/sec)</a:t>
            </a:r>
          </a:p>
        </p:txBody>
      </p:sp>
      <p:graphicFrame>
        <p:nvGraphicFramePr>
          <p:cNvPr id="93189" name="Object 4">
            <a:extLst>
              <a:ext uri="{FF2B5EF4-FFF2-40B4-BE49-F238E27FC236}">
                <a16:creationId xmlns:a16="http://schemas.microsoft.com/office/drawing/2014/main" id="{B941E826-06A6-97F3-C69D-DCDD13E742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3500438"/>
          <a:ext cx="7288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972400" imgH="10528300" progId="Equation.3">
                  <p:embed/>
                </p:oleObj>
              </mc:Choice>
              <mc:Fallback>
                <p:oleObj name="Equation" r:id="rId3" imgW="839724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00438"/>
                        <a:ext cx="7288212" cy="914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2">
            <a:extLst>
              <a:ext uri="{FF2B5EF4-FFF2-40B4-BE49-F238E27FC236}">
                <a16:creationId xmlns:a16="http://schemas.microsoft.com/office/drawing/2014/main" id="{AC53346F-DDAD-7FF2-5BC5-2A4E47F03D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DD4A83E-9655-CF46-BA24-7430070AD11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en-US" sz="14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86820603-DFBE-67EF-3287-850C8319A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pPr eaLnBrk="1" hangingPunct="1"/>
            <a:r>
              <a:rPr lang="en-AU" altLang="en-US" sz="3600"/>
              <a:t>SPECpower_ssj2008 for Xeon X5650</a:t>
            </a:r>
          </a:p>
        </p:txBody>
      </p:sp>
      <p:pic>
        <p:nvPicPr>
          <p:cNvPr id="95236" name="Picture 101">
            <a:extLst>
              <a:ext uri="{FF2B5EF4-FFF2-40B4-BE49-F238E27FC236}">
                <a16:creationId xmlns:a16="http://schemas.microsoft.com/office/drawing/2014/main" id="{F2444C0B-2B7F-0C25-27EC-7CE99587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238250"/>
            <a:ext cx="75819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2">
            <a:extLst>
              <a:ext uri="{FF2B5EF4-FFF2-40B4-BE49-F238E27FC236}">
                <a16:creationId xmlns:a16="http://schemas.microsoft.com/office/drawing/2014/main" id="{840B03B3-C0A4-60BF-399A-0CA5A4FF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3C8655D-5E43-D046-A0E3-77BE1892B4D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en-US" sz="14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99DF8AC-E291-79F2-0C87-312979D3F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23850"/>
            <a:ext cx="8259762" cy="584200"/>
          </a:xfrm>
        </p:spPr>
        <p:txBody>
          <a:bodyPr/>
          <a:lstStyle/>
          <a:p>
            <a:pPr eaLnBrk="1" hangingPunct="1"/>
            <a:r>
              <a:rPr lang="en-AU" altLang="en-US" sz="3200"/>
              <a:t>SPECpower_ssj2008 for Xeon </a:t>
            </a:r>
            <a:r>
              <a:rPr lang="en-US" altLang="en-US" sz="3200"/>
              <a:t>E5-2650L</a:t>
            </a:r>
            <a:endParaRPr lang="en-AU" altLang="en-US" sz="3200"/>
          </a:p>
        </p:txBody>
      </p:sp>
      <p:pic>
        <p:nvPicPr>
          <p:cNvPr id="91140" name="Picture 1">
            <a:extLst>
              <a:ext uri="{FF2B5EF4-FFF2-40B4-BE49-F238E27FC236}">
                <a16:creationId xmlns:a16="http://schemas.microsoft.com/office/drawing/2014/main" id="{03F4D38B-5C24-E529-FB01-58A6EA8B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192213"/>
            <a:ext cx="37338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3">
            <a:extLst>
              <a:ext uri="{FF2B5EF4-FFF2-40B4-BE49-F238E27FC236}">
                <a16:creationId xmlns:a16="http://schemas.microsoft.com/office/drawing/2014/main" id="{0578D4DC-8827-D4AC-637D-E84128FE7B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0DB5EC4-EE9B-3541-83DB-11BC0D6C597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en-US" sz="14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A7BB4166-D94F-024D-74AA-0AB4A18BF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Pitfall: Amdahl’s Law</a:t>
            </a:r>
            <a:endParaRPr lang="en-AU" altLang="en-US"/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3C02C65B-A055-0A27-D5D4-4C13F9EF8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1475" cy="1439862"/>
          </a:xfrm>
        </p:spPr>
        <p:txBody>
          <a:bodyPr/>
          <a:lstStyle/>
          <a:p>
            <a:pPr eaLnBrk="1" hangingPunct="1"/>
            <a:r>
              <a:rPr lang="en-US" altLang="en-US" sz="2800"/>
              <a:t>Improving an aspect of a computer and expecting a proportional improvement in overall performance</a:t>
            </a:r>
            <a:endParaRPr lang="en-US" altLang="en-US" sz="2800">
              <a:sym typeface="Wingdings" pitchFamily="2" charset="2"/>
            </a:endParaRPr>
          </a:p>
        </p:txBody>
      </p:sp>
      <p:sp>
        <p:nvSpPr>
          <p:cNvPr id="97285" name="Text Box 4">
            <a:extLst>
              <a:ext uri="{FF2B5EF4-FFF2-40B4-BE49-F238E27FC236}">
                <a16:creationId xmlns:a16="http://schemas.microsoft.com/office/drawing/2014/main" id="{623D4998-FA4C-A5A7-A653-E7CA387DB34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96175" y="1279525"/>
            <a:ext cx="29289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§1.10 Fallacies and Pitfalls</a:t>
            </a:r>
          </a:p>
        </p:txBody>
      </p:sp>
      <p:graphicFrame>
        <p:nvGraphicFramePr>
          <p:cNvPr id="97286" name="Object 5">
            <a:extLst>
              <a:ext uri="{FF2B5EF4-FFF2-40B4-BE49-F238E27FC236}">
                <a16:creationId xmlns:a16="http://schemas.microsoft.com/office/drawing/2014/main" id="{8CF72563-246F-235A-0A03-85A0AA4DBE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4868863"/>
          <a:ext cx="172878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00900" imgH="9067800" progId="Equation.3">
                  <p:embed/>
                </p:oleObj>
              </mc:Choice>
              <mc:Fallback>
                <p:oleObj name="Equation" r:id="rId3" imgW="19900900" imgH="906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868863"/>
                        <a:ext cx="172878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7" name="Rectangle 6">
            <a:extLst>
              <a:ext uri="{FF2B5EF4-FFF2-40B4-BE49-F238E27FC236}">
                <a16:creationId xmlns:a16="http://schemas.microsoft.com/office/drawing/2014/main" id="{C029FE17-802A-BA3E-D9C0-D10F9BAFE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941888"/>
            <a:ext cx="34559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400"/>
              <a:t>Can’t be done!</a:t>
            </a:r>
            <a:endParaRPr lang="en-US" altLang="en-US" sz="2400">
              <a:cs typeface="Tahoma" panose="020B0604030504040204" pitchFamily="34" charset="0"/>
            </a:endParaRPr>
          </a:p>
        </p:txBody>
      </p:sp>
      <p:graphicFrame>
        <p:nvGraphicFramePr>
          <p:cNvPr id="97288" name="Object 7">
            <a:extLst>
              <a:ext uri="{FF2B5EF4-FFF2-40B4-BE49-F238E27FC236}">
                <a16:creationId xmlns:a16="http://schemas.microsoft.com/office/drawing/2014/main" id="{724251EC-6F31-B0B1-30F1-B764AAB45D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2565400"/>
          <a:ext cx="52879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858400" imgH="9652000" progId="Equation.3">
                  <p:embed/>
                </p:oleObj>
              </mc:Choice>
              <mc:Fallback>
                <p:oleObj name="Equation" r:id="rId5" imgW="60858400" imgH="9652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5287962" cy="8397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Rectangle 8">
            <a:extLst>
              <a:ext uri="{FF2B5EF4-FFF2-40B4-BE49-F238E27FC236}">
                <a16:creationId xmlns:a16="http://schemas.microsoft.com/office/drawing/2014/main" id="{4E7B704B-8754-F830-EE61-C34D80A9A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00438"/>
            <a:ext cx="79914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ym typeface="Wingdings" pitchFamily="2" charset="2"/>
              </a:rPr>
              <a:t>Example: multiply accounts for 80s/100s</a:t>
            </a:r>
          </a:p>
          <a:p>
            <a:pPr lvl="1" eaLnBrk="1" hangingPunct="1"/>
            <a:r>
              <a:rPr lang="en-US" altLang="en-US" sz="2400"/>
              <a:t>How much improvement in multiply performance to get 5× overall?</a:t>
            </a:r>
          </a:p>
        </p:txBody>
      </p:sp>
      <p:sp>
        <p:nvSpPr>
          <p:cNvPr id="97290" name="Rectangle 9">
            <a:extLst>
              <a:ext uri="{FF2B5EF4-FFF2-40B4-BE49-F238E27FC236}">
                <a16:creationId xmlns:a16="http://schemas.microsoft.com/office/drawing/2014/main" id="{6F5DEFA8-2502-E50D-EA7F-8B31B88E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661025"/>
            <a:ext cx="79914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ym typeface="Wingdings" pitchFamily="2" charset="2"/>
              </a:rPr>
              <a:t>Corollary: make the common case fast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3">
            <a:extLst>
              <a:ext uri="{FF2B5EF4-FFF2-40B4-BE49-F238E27FC236}">
                <a16:creationId xmlns:a16="http://schemas.microsoft.com/office/drawing/2014/main" id="{0B4D1F6F-0302-F197-04FC-8A546889C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7E7B04B-6EF5-1546-B039-9C5409A0A71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en-US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4FF05304-9870-1ED3-AD7E-849E1AD85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Fallacy: Low Power at Idle</a:t>
            </a: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ED0BFF88-FEA7-1397-04E8-DA6CD386B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Look back at i7 power benchmark</a:t>
            </a:r>
          </a:p>
          <a:p>
            <a:pPr lvl="1" eaLnBrk="1" hangingPunct="1"/>
            <a:r>
              <a:rPr lang="en-AU" altLang="en-US"/>
              <a:t>At 100% load: 258W</a:t>
            </a:r>
          </a:p>
          <a:p>
            <a:pPr lvl="1" eaLnBrk="1" hangingPunct="1"/>
            <a:r>
              <a:rPr lang="en-AU" altLang="en-US"/>
              <a:t>At 50% load: 170W (66%)</a:t>
            </a:r>
          </a:p>
          <a:p>
            <a:pPr lvl="1" eaLnBrk="1" hangingPunct="1"/>
            <a:r>
              <a:rPr lang="en-AU" altLang="en-US"/>
              <a:t>At 10% load: 121W (47%)</a:t>
            </a:r>
          </a:p>
          <a:p>
            <a:pPr eaLnBrk="1" hangingPunct="1"/>
            <a:r>
              <a:rPr lang="en-AU" altLang="en-US"/>
              <a:t>Google data center</a:t>
            </a:r>
          </a:p>
          <a:p>
            <a:pPr lvl="1" eaLnBrk="1" hangingPunct="1"/>
            <a:r>
              <a:rPr lang="en-AU" altLang="en-US"/>
              <a:t>Mostly operates at 10% </a:t>
            </a:r>
            <a:r>
              <a:rPr lang="en-AU" altLang="en-US">
                <a:cs typeface="Arial" panose="020B0604020202020204" pitchFamily="34" charset="0"/>
              </a:rPr>
              <a:t>– 50% load</a:t>
            </a:r>
          </a:p>
          <a:p>
            <a:pPr lvl="1" eaLnBrk="1" hangingPunct="1"/>
            <a:r>
              <a:rPr lang="en-AU" altLang="en-US">
                <a:cs typeface="Arial" panose="020B0604020202020204" pitchFamily="34" charset="0"/>
              </a:rPr>
              <a:t>At 100% load less than 1% of the time</a:t>
            </a:r>
          </a:p>
          <a:p>
            <a:pPr eaLnBrk="1" hangingPunct="1"/>
            <a:r>
              <a:rPr lang="en-AU" altLang="en-US">
                <a:cs typeface="Arial" panose="020B0604020202020204" pitchFamily="34" charset="0"/>
              </a:rPr>
              <a:t>Consider designing processors to make power proportional to load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850B291-9D04-AB6A-4998-7ED84883F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PostPC Era</a:t>
            </a:r>
          </a:p>
        </p:txBody>
      </p:sp>
      <p:sp>
        <p:nvSpPr>
          <p:cNvPr id="14339" name="Footer Placeholder 2">
            <a:extLst>
              <a:ext uri="{FF2B5EF4-FFF2-40B4-BE49-F238E27FC236}">
                <a16:creationId xmlns:a16="http://schemas.microsoft.com/office/drawing/2014/main" id="{FC3D1D21-E425-13E4-B67A-C1ECEDEFC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CFD90A0-D2F5-FD49-A596-32A20C455CD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514E8-A2AF-0241-BD6F-3393DBA1C257}"/>
              </a:ext>
            </a:extLst>
          </p:cNvPr>
          <p:cNvSpPr txBox="1">
            <a:spLocks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kern="0" dirty="0"/>
              <a:t>Personal Mobile Device (PMD)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Battery operated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Connects to the Internet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Hundreds of dollars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kern="0" dirty="0">
                <a:solidFill>
                  <a:srgbClr val="0070C0"/>
                </a:solidFill>
              </a:rPr>
              <a:t>Smart phones, tablets, electronic glasses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kern="0" dirty="0"/>
              <a:t>Cloud computing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Warehouse Scale Computers (WSC)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Software as a Service (</a:t>
            </a:r>
            <a:r>
              <a:rPr lang="en-US" kern="0" dirty="0" err="1"/>
              <a:t>SaaS</a:t>
            </a:r>
            <a:r>
              <a:rPr lang="en-US" kern="0" dirty="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Portion of software run on a PMD and a portion run in the Cloud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kern="0" dirty="0">
                <a:solidFill>
                  <a:srgbClr val="C00000"/>
                </a:solidFill>
              </a:rPr>
              <a:t>Amazon and Google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3">
            <a:extLst>
              <a:ext uri="{FF2B5EF4-FFF2-40B4-BE49-F238E27FC236}">
                <a16:creationId xmlns:a16="http://schemas.microsoft.com/office/drawing/2014/main" id="{D4A46336-42C8-7B3D-3D0A-F7D1AB327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586D4952-EAED-0A42-88E2-53A03C7CC2B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en-US" sz="14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67F4DD8-506A-41DA-A10C-9B85D9D76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Pitfall: MIPS as a Performance Metric</a:t>
            </a:r>
            <a:endParaRPr lang="en-AU" altLang="en-US" sz="3600"/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9AD121DD-B37D-326A-57DD-551C1772B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en-US"/>
              <a:t>MIPS: Millions of Instructions Per Second</a:t>
            </a:r>
          </a:p>
          <a:p>
            <a:pPr lvl="1" eaLnBrk="1" hangingPunct="1"/>
            <a:r>
              <a:rPr lang="en-US" altLang="en-US"/>
              <a:t>Doesn’t account for</a:t>
            </a:r>
          </a:p>
          <a:p>
            <a:pPr lvl="2" eaLnBrk="1" hangingPunct="1"/>
            <a:r>
              <a:rPr lang="en-US" altLang="en-US"/>
              <a:t>Differences in ISAs between computers</a:t>
            </a:r>
          </a:p>
          <a:p>
            <a:pPr lvl="2" eaLnBrk="1" hangingPunct="1"/>
            <a:r>
              <a:rPr lang="en-US" altLang="en-US"/>
              <a:t>Differences in complexity between instructions</a:t>
            </a:r>
          </a:p>
        </p:txBody>
      </p:sp>
      <p:graphicFrame>
        <p:nvGraphicFramePr>
          <p:cNvPr id="101381" name="Object 4">
            <a:extLst>
              <a:ext uri="{FF2B5EF4-FFF2-40B4-BE49-F238E27FC236}">
                <a16:creationId xmlns:a16="http://schemas.microsoft.com/office/drawing/2014/main" id="{DB185901-5E90-1838-016D-DCCA511BA5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360738"/>
          <a:ext cx="6556375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5488800" imgH="23990300" progId="Equation.3">
                  <p:embed/>
                </p:oleObj>
              </mc:Choice>
              <mc:Fallback>
                <p:oleObj name="Equation" r:id="rId3" imgW="75488800" imgH="23990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60738"/>
                        <a:ext cx="6556375" cy="20843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Rectangle 5">
            <a:extLst>
              <a:ext uri="{FF2B5EF4-FFF2-40B4-BE49-F238E27FC236}">
                <a16:creationId xmlns:a16="http://schemas.microsoft.com/office/drawing/2014/main" id="{4D0FC81F-8135-2A56-F0DB-2DF1C9F52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5895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/>
              <a:t>CPI varies between programs on a given CPU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3">
            <a:extLst>
              <a:ext uri="{FF2B5EF4-FFF2-40B4-BE49-F238E27FC236}">
                <a16:creationId xmlns:a16="http://schemas.microsoft.com/office/drawing/2014/main" id="{023237C2-8CB8-E27D-58FD-48E1CD505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ACA6804-0D36-F24B-827D-64B0773397E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en-US" sz="14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4509E30-1AA1-367E-3CDE-21FABE55C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DB101B32-7D6F-CE92-8B8F-FBB63E71A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Cost/performance is improving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underlying technology development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Hierarchical layers of abstraction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 both hardware and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Instruction set architecture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hardware/software interface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Execution time</a:t>
            </a:r>
            <a:r>
              <a:rPr lang="en-US" altLang="en-US" dirty="0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best performance measure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Power is a limiting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Use parallelism to improve performance</a:t>
            </a:r>
          </a:p>
        </p:txBody>
      </p:sp>
      <p:sp>
        <p:nvSpPr>
          <p:cNvPr id="103429" name="Text Box 4">
            <a:extLst>
              <a:ext uri="{FF2B5EF4-FFF2-40B4-BE49-F238E27FC236}">
                <a16:creationId xmlns:a16="http://schemas.microsoft.com/office/drawing/2014/main" id="{8FC05E77-3DE7-DCFA-815B-B85975F222B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89825" y="1290638"/>
            <a:ext cx="2949575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§1.11 Concluding Remarks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標題 1">
            <a:extLst>
              <a:ext uri="{FF2B5EF4-FFF2-40B4-BE49-F238E27FC236}">
                <a16:creationId xmlns:a16="http://schemas.microsoft.com/office/drawing/2014/main" id="{3ADEF1B1-E543-46F4-BB31-738F15E5A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Ongoing</a:t>
            </a:r>
            <a:r>
              <a:rPr lang="zh-TW" altLang="en-US">
                <a:ea typeface="新細明體" panose="02020500000000000000" pitchFamily="18" charset="-120"/>
              </a:rPr>
              <a:t> </a:t>
            </a:r>
            <a:r>
              <a:rPr lang="en-US" altLang="zh-TW">
                <a:ea typeface="新細明體" panose="02020500000000000000" pitchFamily="18" charset="-120"/>
              </a:rPr>
              <a:t>Innovations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8E38AA-6913-A503-1670-EA1E278BB7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Exascale computing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Accelerators for deep learning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Reconfigurable computing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Neuromorphic computing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Quantum computing</a:t>
            </a:r>
          </a:p>
          <a:p>
            <a:pPr>
              <a:buFont typeface="Wingdings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  <a:p>
            <a:r>
              <a:rPr lang="en-US" altLang="zh-TW" b="1">
                <a:solidFill>
                  <a:srgbClr val="C00000"/>
                </a:solidFill>
                <a:ea typeface="新細明體" panose="02020500000000000000" pitchFamily="18" charset="-120"/>
              </a:rPr>
              <a:t>Apple, Google, Facebook, Amazon, Microsoft – Which does not pay attention to computer architecture?</a:t>
            </a:r>
            <a:endParaRPr lang="zh-TW" altLang="en-US" b="1">
              <a:solidFill>
                <a:srgbClr val="C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6" name="頁尾版面配置區 3">
            <a:extLst>
              <a:ext uri="{FF2B5EF4-FFF2-40B4-BE49-F238E27FC236}">
                <a16:creationId xmlns:a16="http://schemas.microsoft.com/office/drawing/2014/main" id="{EADFBB4B-867C-63A0-C61F-35DCF6F02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E3F4D2C-1854-8947-B21A-EB6D781C42E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標題 1">
            <a:extLst>
              <a:ext uri="{FF2B5EF4-FFF2-40B4-BE49-F238E27FC236}">
                <a16:creationId xmlns:a16="http://schemas.microsoft.com/office/drawing/2014/main" id="{9C91F025-D2DD-704B-A82D-C16420555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zh-TW" sz="4000">
                <a:ea typeface="新細明體" panose="02020500000000000000" pitchFamily="18" charset="-120"/>
              </a:rPr>
              <a:t>This Is an Engineering Course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105475" name="內容版面配置區 2">
            <a:extLst>
              <a:ext uri="{FF2B5EF4-FFF2-40B4-BE49-F238E27FC236}">
                <a16:creationId xmlns:a16="http://schemas.microsoft.com/office/drawing/2014/main" id="{64016D80-395F-E240-ACF0-DA27924A4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7920037" cy="511175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anose="02020500000000000000" pitchFamily="18" charset="-120"/>
              </a:rPr>
              <a:t>What does engineering mean?</a:t>
            </a:r>
          </a:p>
          <a:p>
            <a:pPr lvl="1">
              <a:defRPr/>
            </a:pPr>
            <a:r>
              <a:rPr lang="en-US" altLang="zh-TW" dirty="0">
                <a:ea typeface="新細明體" panose="02020500000000000000" pitchFamily="18" charset="-120"/>
              </a:rPr>
              <a:t>Engineering principles, and know-hows</a:t>
            </a:r>
          </a:p>
          <a:p>
            <a:pPr lvl="1">
              <a:defRPr/>
            </a:pPr>
            <a:r>
              <a:rPr lang="en-US" altLang="zh-TW" dirty="0">
                <a:ea typeface="新細明體" panose="02020500000000000000" pitchFamily="18" charset="-120"/>
              </a:rPr>
              <a:t>Research methodologies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in science and engineering</a:t>
            </a:r>
          </a:p>
          <a:p>
            <a:pPr>
              <a:defRPr/>
            </a:pPr>
            <a:r>
              <a:rPr lang="en-US" altLang="zh-TW" dirty="0">
                <a:ea typeface="新細明體" panose="02020500000000000000" pitchFamily="18" charset="-120"/>
              </a:rPr>
              <a:t>Improve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core technologies to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empower new applications</a:t>
            </a:r>
          </a:p>
          <a:p>
            <a:pPr lvl="1">
              <a:defRPr/>
            </a:pPr>
            <a:r>
              <a:rPr lang="en-US" altLang="zh-TW">
                <a:ea typeface="新細明體" panose="02020500000000000000" pitchFamily="18" charset="-120"/>
              </a:rPr>
              <a:t>AI accelerators</a:t>
            </a:r>
            <a:br>
              <a:rPr lang="en-US" altLang="zh-TW" dirty="0">
                <a:ea typeface="新細明體" panose="02020500000000000000" pitchFamily="18" charset="-120"/>
              </a:rPr>
            </a:br>
            <a:endParaRPr lang="en-US" altLang="zh-TW" dirty="0">
              <a:ea typeface="新細明體" panose="02020500000000000000" pitchFamily="18" charset="-120"/>
            </a:endParaRP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 don’t make AI; we make AI better!</a:t>
            </a:r>
          </a:p>
          <a:p>
            <a:pPr marL="0" indent="0" algn="r">
              <a:buFont typeface="Wingdings" pitchFamily="2" charset="2"/>
              <a:buNone/>
              <a:defRPr/>
            </a:pPr>
            <a:r>
              <a:rPr lang="en-US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~ AI System Architect</a:t>
            </a:r>
            <a:endParaRPr lang="zh-TW" altLang="en-US" i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6500" name="頁尾版面配置區 3">
            <a:extLst>
              <a:ext uri="{FF2B5EF4-FFF2-40B4-BE49-F238E27FC236}">
                <a16:creationId xmlns:a16="http://schemas.microsoft.com/office/drawing/2014/main" id="{31ADF711-CF49-509D-924A-5A89C06CE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F151637-5D91-B74C-BF13-F863ECA9FE7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>
            <a:extLst>
              <a:ext uri="{FF2B5EF4-FFF2-40B4-BE49-F238E27FC236}">
                <a16:creationId xmlns:a16="http://schemas.microsoft.com/office/drawing/2014/main" id="{A466A2F4-11BE-743E-3C2F-7CB5C650FE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E98DE99-7D19-B64D-8589-8CB1FA51E19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B56FD56-92EC-1555-2253-A1820D3F1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What You Will Learn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B411FEF-E7E0-3623-C416-B45B79668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How programs are translated into the </a:t>
            </a:r>
            <a:r>
              <a:rPr lang="en-AU" altLang="en-US" b="1">
                <a:solidFill>
                  <a:srgbClr val="C00000"/>
                </a:solidFill>
              </a:rPr>
              <a:t>machine language</a:t>
            </a:r>
          </a:p>
          <a:p>
            <a:pPr lvl="1" eaLnBrk="1" hangingPunct="1"/>
            <a:r>
              <a:rPr lang="en-AU" altLang="en-US"/>
              <a:t>And how the hardware executes them</a:t>
            </a:r>
          </a:p>
          <a:p>
            <a:pPr eaLnBrk="1" hangingPunct="1"/>
            <a:r>
              <a:rPr lang="en-AU" altLang="en-US"/>
              <a:t>The </a:t>
            </a:r>
            <a:r>
              <a:rPr lang="en-AU" altLang="en-US" b="1">
                <a:solidFill>
                  <a:srgbClr val="C00000"/>
                </a:solidFill>
              </a:rPr>
              <a:t>hardware/software interface</a:t>
            </a:r>
          </a:p>
          <a:p>
            <a:pPr eaLnBrk="1" hangingPunct="1"/>
            <a:r>
              <a:rPr lang="en-AU" altLang="en-US"/>
              <a:t>What determines </a:t>
            </a:r>
            <a:r>
              <a:rPr lang="en-AU" altLang="en-US" b="1">
                <a:solidFill>
                  <a:srgbClr val="C00000"/>
                </a:solidFill>
              </a:rPr>
              <a:t>program</a:t>
            </a:r>
            <a:r>
              <a:rPr lang="en-AU" altLang="en-US"/>
              <a:t> </a:t>
            </a:r>
            <a:r>
              <a:rPr lang="en-AU" altLang="en-US" b="1">
                <a:solidFill>
                  <a:srgbClr val="C00000"/>
                </a:solidFill>
              </a:rPr>
              <a:t>performance</a:t>
            </a:r>
          </a:p>
          <a:p>
            <a:pPr lvl="1" eaLnBrk="1" hangingPunct="1"/>
            <a:r>
              <a:rPr lang="en-AU" altLang="en-US"/>
              <a:t>And how it can be improved</a:t>
            </a:r>
          </a:p>
          <a:p>
            <a:pPr eaLnBrk="1" hangingPunct="1"/>
            <a:r>
              <a:rPr lang="en-AU" altLang="en-US"/>
              <a:t>How </a:t>
            </a:r>
            <a:r>
              <a:rPr lang="en-AU" altLang="en-US" b="1">
                <a:solidFill>
                  <a:srgbClr val="C00000"/>
                </a:solidFill>
              </a:rPr>
              <a:t>hardware designers </a:t>
            </a:r>
            <a:r>
              <a:rPr lang="en-AU" altLang="en-US"/>
              <a:t>improve performance</a:t>
            </a:r>
          </a:p>
          <a:p>
            <a:pPr eaLnBrk="1" hangingPunct="1"/>
            <a:r>
              <a:rPr lang="en-AU" altLang="en-US"/>
              <a:t>What is </a:t>
            </a:r>
            <a:r>
              <a:rPr lang="en-AU" altLang="en-US" b="1">
                <a:solidFill>
                  <a:srgbClr val="C00000"/>
                </a:solidFill>
              </a:rPr>
              <a:t>parallel processing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>
            <a:extLst>
              <a:ext uri="{FF2B5EF4-FFF2-40B4-BE49-F238E27FC236}">
                <a16:creationId xmlns:a16="http://schemas.microsoft.com/office/drawing/2014/main" id="{F41CEF46-AED5-13E7-D269-D7DEEDBE07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51D987D2-59FA-974C-9208-9519CDAE7719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DA2F580-57C2-AEDC-74D9-D91151FC3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Understanding Performance</a:t>
            </a:r>
            <a:endParaRPr lang="en-AU" altLang="en-US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C5264AE-4539-67CB-8EA6-21A32EC4ED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3" y="1125538"/>
            <a:ext cx="8415536" cy="5111750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rgbClr val="0070C0"/>
                </a:solidFill>
              </a:rPr>
              <a:t>Algorithm</a:t>
            </a:r>
          </a:p>
          <a:p>
            <a:pPr lvl="1" eaLnBrk="1" hangingPunct="1"/>
            <a:r>
              <a:rPr lang="en-US" altLang="en-US" sz="2400" dirty="0"/>
              <a:t>Determines number of operations executed</a:t>
            </a:r>
          </a:p>
          <a:p>
            <a:pPr eaLnBrk="1" hangingPunct="1"/>
            <a:r>
              <a:rPr lang="en-US" altLang="en-US" sz="2400" b="1" dirty="0">
                <a:solidFill>
                  <a:srgbClr val="0070C0"/>
                </a:solidFill>
              </a:rPr>
              <a:t>Programming language, compiler</a:t>
            </a:r>
            <a:r>
              <a:rPr lang="en-US" altLang="en-US" sz="2400" dirty="0"/>
              <a:t>, </a:t>
            </a:r>
            <a:r>
              <a:rPr lang="en-US" altLang="en-US" sz="2400" b="1" dirty="0">
                <a:solidFill>
                  <a:srgbClr val="C00000"/>
                </a:solidFill>
              </a:rPr>
              <a:t>architecture</a:t>
            </a:r>
          </a:p>
          <a:p>
            <a:pPr lvl="1" eaLnBrk="1" hangingPunct="1"/>
            <a:r>
              <a:rPr lang="en-US" altLang="en-US" sz="2400" dirty="0"/>
              <a:t>Determine number of machine instructions executed per operation</a:t>
            </a:r>
          </a:p>
          <a:p>
            <a:pPr eaLnBrk="1" hangingPunct="1"/>
            <a:r>
              <a:rPr lang="en-US" altLang="en-US" sz="2800" b="1" dirty="0">
                <a:solidFill>
                  <a:srgbClr val="C00000"/>
                </a:solidFill>
              </a:rPr>
              <a:t>Processor and memory system</a:t>
            </a:r>
          </a:p>
          <a:p>
            <a:pPr lvl="1" eaLnBrk="1" hangingPunct="1"/>
            <a:r>
              <a:rPr lang="en-US" altLang="en-US" sz="2400" dirty="0"/>
              <a:t>Determine how fast instructions are executed</a:t>
            </a:r>
          </a:p>
          <a:p>
            <a:pPr eaLnBrk="1" hangingPunct="1"/>
            <a:r>
              <a:rPr lang="en-US" altLang="en-US" sz="2800" b="1" dirty="0">
                <a:solidFill>
                  <a:srgbClr val="C00000"/>
                </a:solidFill>
              </a:rPr>
              <a:t>I/O system </a:t>
            </a:r>
            <a:r>
              <a:rPr lang="en-US" altLang="en-US" sz="2800" dirty="0"/>
              <a:t>(including </a:t>
            </a:r>
            <a:r>
              <a:rPr lang="en-US" altLang="en-US" sz="2800" b="1" dirty="0">
                <a:solidFill>
                  <a:srgbClr val="0070C0"/>
                </a:solidFill>
              </a:rPr>
              <a:t>OS</a:t>
            </a:r>
            <a:r>
              <a:rPr lang="en-US" altLang="en-US" sz="2800" dirty="0"/>
              <a:t>)</a:t>
            </a:r>
          </a:p>
          <a:p>
            <a:pPr lvl="1" eaLnBrk="1" hangingPunct="1"/>
            <a:r>
              <a:rPr lang="en-US" altLang="en-US" sz="2400" dirty="0"/>
              <a:t>Determines how fast I/O operations are executed</a:t>
            </a:r>
            <a:endParaRPr lang="en-AU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53CEA9F-E360-9359-C856-E12189B6A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Eight/Seven Great Ideas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DE6D30F-423A-78CB-8BE5-6C6C1D28E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Design for </a:t>
            </a:r>
            <a:r>
              <a:rPr lang="en-US" altLang="en-US" sz="2400" b="1" i="1" dirty="0">
                <a:solidFill>
                  <a:srgbClr val="FF0000"/>
                </a:solidFill>
              </a:rPr>
              <a:t>Moore’s Law?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Use </a:t>
            </a:r>
            <a:r>
              <a:rPr lang="en-US" altLang="en-US" sz="2400" b="1" i="1" dirty="0"/>
              <a:t>abstraction</a:t>
            </a:r>
            <a:r>
              <a:rPr lang="en-US" altLang="en-US" sz="2400" dirty="0"/>
              <a:t> to simplify design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Make the </a:t>
            </a:r>
            <a:r>
              <a:rPr lang="en-US" altLang="en-US" sz="2400" b="1" i="1" dirty="0"/>
              <a:t>common case fast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Performance </a:t>
            </a:r>
            <a:r>
              <a:rPr lang="en-US" altLang="en-US" sz="2400" i="1" dirty="0"/>
              <a:t>via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parallelism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Performance </a:t>
            </a:r>
            <a:r>
              <a:rPr lang="en-US" altLang="en-US" sz="2400" i="1" dirty="0"/>
              <a:t>via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pipelining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Performance </a:t>
            </a:r>
            <a:r>
              <a:rPr lang="en-US" altLang="en-US" sz="2400" i="1" dirty="0"/>
              <a:t>via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prediction</a:t>
            </a:r>
          </a:p>
          <a:p>
            <a:pPr>
              <a:lnSpc>
                <a:spcPct val="150000"/>
              </a:lnSpc>
            </a:pPr>
            <a:r>
              <a:rPr lang="en-US" altLang="en-US" sz="2400" b="1" i="1" dirty="0"/>
              <a:t>Hierarchy</a:t>
            </a:r>
            <a:r>
              <a:rPr lang="en-US" altLang="en-US" sz="2400" dirty="0"/>
              <a:t> of memories</a:t>
            </a:r>
          </a:p>
          <a:p>
            <a:pPr>
              <a:lnSpc>
                <a:spcPct val="150000"/>
              </a:lnSpc>
            </a:pPr>
            <a:r>
              <a:rPr lang="en-US" altLang="en-US" sz="2400" b="1" i="1" dirty="0"/>
              <a:t>Dependability</a:t>
            </a:r>
            <a:r>
              <a:rPr lang="en-US" altLang="en-US" sz="2400" dirty="0"/>
              <a:t> </a:t>
            </a:r>
            <a:r>
              <a:rPr lang="en-US" altLang="en-US" sz="2400" i="1" dirty="0"/>
              <a:t>via</a:t>
            </a:r>
            <a:r>
              <a:rPr lang="en-US" altLang="en-US" sz="2400" dirty="0"/>
              <a:t> redundancy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73B8D21C-3BC2-A0AF-96C7-9E2869B5E7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083BB41-B5D4-4040-86F7-9B8511CB863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/>
          </a:p>
        </p:txBody>
      </p:sp>
      <p:sp>
        <p:nvSpPr>
          <p:cNvPr id="19461" name="Text Box 4">
            <a:extLst>
              <a:ext uri="{FF2B5EF4-FFF2-40B4-BE49-F238E27FC236}">
                <a16:creationId xmlns:a16="http://schemas.microsoft.com/office/drawing/2014/main" id="{F4AD4512-3ED5-99D4-10B9-07F2509B4F8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418262" y="2357438"/>
            <a:ext cx="5084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§1.2 Eight Great Ideas in Computer Architecture</a:t>
            </a: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9B27C2E3-103C-AD36-9D3B-CE0E3149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12838"/>
            <a:ext cx="6477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BCD5F8E1-A304-A008-C3EE-75BCF17C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1760538"/>
            <a:ext cx="5762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DA024CB9-8F9D-141D-E517-67C84BD7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389188"/>
            <a:ext cx="8588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>
            <a:extLst>
              <a:ext uri="{FF2B5EF4-FFF2-40B4-BE49-F238E27FC236}">
                <a16:creationId xmlns:a16="http://schemas.microsoft.com/office/drawing/2014/main" id="{EDD41D5D-D683-3A2C-ACEA-F6863DE3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997200"/>
            <a:ext cx="7191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3D8434C6-6E93-65B4-08AF-4DB87F4B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597275"/>
            <a:ext cx="698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1">
            <a:extLst>
              <a:ext uri="{FF2B5EF4-FFF2-40B4-BE49-F238E27FC236}">
                <a16:creationId xmlns:a16="http://schemas.microsoft.com/office/drawing/2014/main" id="{6638087A-EB7C-6C59-311B-BD017F28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197350"/>
            <a:ext cx="69056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2">
            <a:extLst>
              <a:ext uri="{FF2B5EF4-FFF2-40B4-BE49-F238E27FC236}">
                <a16:creationId xmlns:a16="http://schemas.microsoft.com/office/drawing/2014/main" id="{D9889ED5-8CC8-4212-DB17-45959BABD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808538"/>
            <a:ext cx="787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13">
            <a:extLst>
              <a:ext uri="{FF2B5EF4-FFF2-40B4-BE49-F238E27FC236}">
                <a16:creationId xmlns:a16="http://schemas.microsoft.com/office/drawing/2014/main" id="{1C34EA3D-C9DE-59B8-A777-BE891EA9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5586413"/>
            <a:ext cx="9223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28212</TotalTime>
  <Words>3137</Words>
  <Application>Microsoft Macintosh PowerPoint</Application>
  <PresentationFormat>On-screen Show (4:3)</PresentationFormat>
  <Paragraphs>675</Paragraphs>
  <Slides>63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Arial Black</vt:lpstr>
      <vt:lpstr>Corbel</vt:lpstr>
      <vt:lpstr>Times New Roman</vt:lpstr>
      <vt:lpstr>Wingdings</vt:lpstr>
      <vt:lpstr>2_Blends</vt:lpstr>
      <vt:lpstr>Equation</vt:lpstr>
      <vt:lpstr>Chart</vt:lpstr>
      <vt:lpstr>Microsoft Equation 3.0</vt:lpstr>
      <vt:lpstr>Chapter 1</vt:lpstr>
      <vt:lpstr>The Computer Revolution</vt:lpstr>
      <vt:lpstr>Classes of Computers</vt:lpstr>
      <vt:lpstr>Classes of Computers</vt:lpstr>
      <vt:lpstr>The PostPC Era</vt:lpstr>
      <vt:lpstr>The PostPC Era</vt:lpstr>
      <vt:lpstr>What You Will Learn</vt:lpstr>
      <vt:lpstr>Understanding Performance</vt:lpstr>
      <vt:lpstr>Eight/Seven Great Ideas</vt:lpstr>
      <vt:lpstr>Below Your Program</vt:lpstr>
      <vt:lpstr>Levels of Program Code</vt:lpstr>
      <vt:lpstr>Components of a Computer</vt:lpstr>
      <vt:lpstr>Touchscreen</vt:lpstr>
      <vt:lpstr>Through the Looking Glass</vt:lpstr>
      <vt:lpstr>Opening the Box (A5)</vt:lpstr>
      <vt:lpstr>Opening the Box (A12)</vt:lpstr>
      <vt:lpstr>Inside the Processor (CPU)</vt:lpstr>
      <vt:lpstr>Inside the Processor</vt:lpstr>
      <vt:lpstr>Inside the Processor</vt:lpstr>
      <vt:lpstr>Abstractions</vt:lpstr>
      <vt:lpstr>A Safe Place for Data</vt:lpstr>
      <vt:lpstr>Networks</vt:lpstr>
      <vt:lpstr>Technology Trends</vt:lpstr>
      <vt:lpstr>Semiconductor Technology</vt:lpstr>
      <vt:lpstr>Manufacturing ICs</vt:lpstr>
      <vt:lpstr>Intel Core i7 Wafer</vt:lpstr>
      <vt:lpstr>Intel® Core 10th Gen</vt:lpstr>
      <vt:lpstr>Integrated Circuit Cost</vt:lpstr>
      <vt:lpstr>Wafer-Scale Computer!!</vt:lpstr>
      <vt:lpstr>PowerPoint Presentation</vt:lpstr>
      <vt:lpstr>Defining Performance (1/2)</vt:lpstr>
      <vt:lpstr>Defining Performance (2/2)</vt:lpstr>
      <vt:lpstr>Response Time and Throughput</vt:lpstr>
      <vt:lpstr>Relative Performance</vt:lpstr>
      <vt:lpstr>Measuring Execution Time</vt:lpstr>
      <vt:lpstr>Performance Monitoring Tools</vt:lpstr>
      <vt:lpstr>Intel Vtune Performance Analyzer</vt:lpstr>
      <vt:lpstr>CPU Clocking</vt:lpstr>
      <vt:lpstr>CPU Time</vt:lpstr>
      <vt:lpstr>CPU Time Example</vt:lpstr>
      <vt:lpstr>Instruction Count and CPI</vt:lpstr>
      <vt:lpstr>CPI Example</vt:lpstr>
      <vt:lpstr>CPI in More Details</vt:lpstr>
      <vt:lpstr>CPI Example</vt:lpstr>
      <vt:lpstr>Performance Summary</vt:lpstr>
      <vt:lpstr>Power Trends (~2012)</vt:lpstr>
      <vt:lpstr>Power Trends (~2018)</vt:lpstr>
      <vt:lpstr>Power Trends (~2024)</vt:lpstr>
      <vt:lpstr>Reducing Power</vt:lpstr>
      <vt:lpstr>Uniprocessor Performance</vt:lpstr>
      <vt:lpstr>Multiprocessors</vt:lpstr>
      <vt:lpstr>SPEC CPU Benchmark</vt:lpstr>
      <vt:lpstr>CINT2006 for Intel Core i7 920</vt:lpstr>
      <vt:lpstr>SPECspeed 2017 Integer benchmarks on a 1.8 GHz Intel Xeon E5-2650L</vt:lpstr>
      <vt:lpstr>SPEC Power Benchmark</vt:lpstr>
      <vt:lpstr>SPECpower_ssj2008 for Xeon X5650</vt:lpstr>
      <vt:lpstr>SPECpower_ssj2008 for Xeon E5-2650L</vt:lpstr>
      <vt:lpstr>Pitfall: Amdahl’s Law</vt:lpstr>
      <vt:lpstr>Fallacy: Low Power at Idle</vt:lpstr>
      <vt:lpstr>Pitfall: MIPS as a Performance Metric</vt:lpstr>
      <vt:lpstr>Concluding Remarks</vt:lpstr>
      <vt:lpstr>Ongoing Innovations</vt:lpstr>
      <vt:lpstr>This Is an Engineering Course</vt:lpstr>
    </vt:vector>
  </TitlesOfParts>
  <Company>Ashenden Designs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Shih-Hao Hung</cp:lastModifiedBy>
  <cp:revision>194</cp:revision>
  <dcterms:created xsi:type="dcterms:W3CDTF">2001-07-25T06:45:25Z</dcterms:created>
  <dcterms:modified xsi:type="dcterms:W3CDTF">2024-09-03T09:22:21Z</dcterms:modified>
</cp:coreProperties>
</file>